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49"/>
  </p:notesMasterIdLst>
  <p:sldIdLst>
    <p:sldId id="407" r:id="rId2"/>
    <p:sldId id="414" r:id="rId3"/>
    <p:sldId id="420" r:id="rId4"/>
    <p:sldId id="421" r:id="rId5"/>
    <p:sldId id="430" r:id="rId6"/>
    <p:sldId id="432" r:id="rId7"/>
    <p:sldId id="408" r:id="rId8"/>
    <p:sldId id="422" r:id="rId9"/>
    <p:sldId id="409" r:id="rId10"/>
    <p:sldId id="410" r:id="rId11"/>
    <p:sldId id="411" r:id="rId12"/>
    <p:sldId id="413" r:id="rId13"/>
    <p:sldId id="415" r:id="rId14"/>
    <p:sldId id="423" r:id="rId15"/>
    <p:sldId id="424" r:id="rId16"/>
    <p:sldId id="428" r:id="rId17"/>
    <p:sldId id="429" r:id="rId18"/>
    <p:sldId id="434" r:id="rId19"/>
    <p:sldId id="416" r:id="rId20"/>
    <p:sldId id="412" r:id="rId21"/>
    <p:sldId id="426" r:id="rId22"/>
    <p:sldId id="427" r:id="rId23"/>
    <p:sldId id="433" r:id="rId24"/>
    <p:sldId id="379" r:id="rId25"/>
    <p:sldId id="380" r:id="rId26"/>
    <p:sldId id="381" r:id="rId27"/>
    <p:sldId id="383" r:id="rId28"/>
    <p:sldId id="382" r:id="rId29"/>
    <p:sldId id="396" r:id="rId30"/>
    <p:sldId id="386" r:id="rId31"/>
    <p:sldId id="323" r:id="rId32"/>
    <p:sldId id="350" r:id="rId33"/>
    <p:sldId id="431" r:id="rId34"/>
    <p:sldId id="393" r:id="rId35"/>
    <p:sldId id="320" r:id="rId36"/>
    <p:sldId id="321" r:id="rId37"/>
    <p:sldId id="319" r:id="rId38"/>
    <p:sldId id="363" r:id="rId39"/>
    <p:sldId id="366" r:id="rId40"/>
    <p:sldId id="318" r:id="rId41"/>
    <p:sldId id="311" r:id="rId42"/>
    <p:sldId id="317" r:id="rId43"/>
    <p:sldId id="314" r:id="rId44"/>
    <p:sldId id="376" r:id="rId45"/>
    <p:sldId id="353" r:id="rId46"/>
    <p:sldId id="291" r:id="rId47"/>
    <p:sldId id="425" r:id="rId48"/>
  </p:sldIdLst>
  <p:sldSz cx="9144000" cy="6858000" type="screen4x3"/>
  <p:notesSz cx="6889750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4" autoAdjust="0"/>
  </p:normalViewPr>
  <p:slideViewPr>
    <p:cSldViewPr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72E7DA-5CF8-40DF-B9A3-83482C4819D9}" type="datetimeFigureOut">
              <a:rPr lang="en-GB"/>
              <a:pPr>
                <a:defRPr/>
              </a:pPr>
              <a:t>02/10/2022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725488"/>
            <a:ext cx="4832350" cy="362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C3D6E1-8C39-4552-AE5F-BBF661F8E9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6FA5B-2810-4AA2-9ACD-EC2F352A599B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6FA5B-2810-4AA2-9ACD-EC2F352A599B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9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6FA5B-2810-4AA2-9ACD-EC2F352A599B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9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3795B-F0BE-445F-A0E8-6092C186845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/>
              <a:t>b</a:t>
            </a:r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A04C35-30CA-43DF-A21A-CB298B848DD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77A97B-9A70-466E-A2F3-E420980B313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A40CED-A74B-4B55-897D-01A2F37F2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AAAA89A-5CD5-45DC-8586-BB418D3EB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F6F50D-183A-4262-8A98-2546DC1F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F74C8-DA37-436D-A172-D51A441A2FE8}" type="datetimeFigureOut">
              <a:rPr lang="es-ES" smtClean="0"/>
              <a:pPr>
                <a:defRPr/>
              </a:pPr>
              <a:t>02/10/2022</a:t>
            </a:fld>
            <a:endParaRPr lang="es-E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80F306-A9A1-4703-8F40-BA90A93A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398088-2E46-4A84-9E7D-8752861D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8A84E-B101-4D04-8F23-4965A44AE3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74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269ECF-32B0-4F6E-BF99-D636A179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49937C-E301-490E-9EEC-690829F1F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37FAA7-23FC-4EBC-AB52-C5FA8A14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F74C8-DA37-436D-A172-D51A441A2FE8}" type="datetimeFigureOut">
              <a:rPr lang="es-ES" smtClean="0"/>
              <a:pPr>
                <a:defRPr/>
              </a:pPr>
              <a:t>02/10/2022</a:t>
            </a:fld>
            <a:endParaRPr lang="es-E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2F58D7-1619-457B-B3FD-400BF4D3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1CF909-C4C1-42D2-BF97-9090827D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8A84E-B101-4D04-8F23-4965A44AE3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7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4115469-AC48-48B9-B850-5F5781F59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72EA79C-FFF6-4CF1-AE94-FA046BBEF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233772-C64B-4413-918C-935F5477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F74C8-DA37-436D-A172-D51A441A2FE8}" type="datetimeFigureOut">
              <a:rPr lang="es-ES" smtClean="0"/>
              <a:pPr>
                <a:defRPr/>
              </a:pPr>
              <a:t>02/10/2022</a:t>
            </a:fld>
            <a:endParaRPr lang="es-E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1BE792-CA1A-48A6-815A-33AA5702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070DE7-1140-43CA-9350-16D99152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8A84E-B101-4D04-8F23-4965A44AE3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29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B62120-718C-4E37-B293-7CCD8714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31F245-4B4D-4801-B980-34CFEDBF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1FDB33-C883-4FFB-9E31-F83DF90C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F74C8-DA37-436D-A172-D51A441A2FE8}" type="datetimeFigureOut">
              <a:rPr lang="es-ES" smtClean="0"/>
              <a:pPr>
                <a:defRPr/>
              </a:pPr>
              <a:t>02/10/2022</a:t>
            </a:fld>
            <a:endParaRPr lang="es-E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F8CF0F-8267-4F3E-A55C-9988D602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B887E3-30AE-4B9D-98F0-3429B9D0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8A84E-B101-4D04-8F23-4965A44AE3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23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BA0765-EF32-4A4F-9C48-7A89EF2FD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EFF3E9-F6C6-4FA8-AB90-4FAED4513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4DEE07-3F8D-4B59-87FC-4D54AE52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F74C8-DA37-436D-A172-D51A441A2FE8}" type="datetimeFigureOut">
              <a:rPr lang="es-ES" smtClean="0"/>
              <a:pPr>
                <a:defRPr/>
              </a:pPr>
              <a:t>02/10/2022</a:t>
            </a:fld>
            <a:endParaRPr lang="es-E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25C9F2-F02B-4F13-9E18-75687E86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F974B2-879D-43DB-90AE-5CEBF905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8A84E-B101-4D04-8F23-4965A44AE3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85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5740E3-CEAD-4119-9D13-D95C99C9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516157-C7F8-4029-B15C-117BDA32C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76ECB91-D0FD-48BA-9FD4-2D9E5031C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E74F68-76FC-46E7-AE6E-F61180F0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F74C8-DA37-436D-A172-D51A441A2FE8}" type="datetimeFigureOut">
              <a:rPr lang="es-ES" smtClean="0"/>
              <a:pPr>
                <a:defRPr/>
              </a:pPr>
              <a:t>02/10/2022</a:t>
            </a:fld>
            <a:endParaRPr lang="es-E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622F70-623C-4D1C-A91A-0004C148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B14A5F-3A94-4A69-8C5D-1BE41439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8A84E-B101-4D04-8F23-4965A44AE3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6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467A79-1561-4FBA-AB67-A76ACF65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3F8A8B-C69C-4204-B27E-ADD1936F9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22799D4-0C23-4DD1-934C-0970013C3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01AFFB0-DD58-4F8C-8A40-6C5D074C1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AD34E92-A6C4-41DE-8F6C-20D2F5D96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DA8A413-646D-4C75-9C99-5490F52A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F74C8-DA37-436D-A172-D51A441A2FE8}" type="datetimeFigureOut">
              <a:rPr lang="es-ES" smtClean="0"/>
              <a:pPr>
                <a:defRPr/>
              </a:pPr>
              <a:t>02/10/2022</a:t>
            </a:fld>
            <a:endParaRPr lang="es-E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5781B8A-1E15-47F1-979F-46665D4D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F5576E6-931F-46E6-8A00-C60E3274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8A84E-B101-4D04-8F23-4965A44AE3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21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84E310-483F-4BE1-A892-6D1D7AC2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1376F44-446F-4466-944B-CEF4AC2CB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F74C8-DA37-436D-A172-D51A441A2FE8}" type="datetimeFigureOut">
              <a:rPr lang="es-ES" smtClean="0"/>
              <a:pPr>
                <a:defRPr/>
              </a:pPr>
              <a:t>02/10/2022</a:t>
            </a:fld>
            <a:endParaRPr lang="es-E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DCB3BE-81E8-4E8A-B352-14D4B24F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5B0DB50-92B3-4ABA-BB41-33BE31EB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8A84E-B101-4D04-8F23-4965A44AE3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5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BF72CE1-D23D-4D00-A2C9-D6CD714F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F74C8-DA37-436D-A172-D51A441A2FE8}" type="datetimeFigureOut">
              <a:rPr lang="es-ES" smtClean="0"/>
              <a:pPr>
                <a:defRPr/>
              </a:pPr>
              <a:t>02/10/2022</a:t>
            </a:fld>
            <a:endParaRPr lang="es-E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87E6F53-F087-4E16-A233-DB9B1F57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41ABBE-00F1-47F1-9DF6-180A6271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8A84E-B101-4D04-8F23-4965A44AE3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18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731E92-A278-4571-ACFA-6AA302D7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C1EC12-C3B8-43E8-8228-07900B1A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22D032C-CBF6-4D36-BC9A-F2D24BE95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1EC578-1D9B-463F-B8F5-BEFA266B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F74C8-DA37-436D-A172-D51A441A2FE8}" type="datetimeFigureOut">
              <a:rPr lang="es-ES" smtClean="0"/>
              <a:pPr>
                <a:defRPr/>
              </a:pPr>
              <a:t>02/10/2022</a:t>
            </a:fld>
            <a:endParaRPr lang="es-E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A2ABD28-C896-4C86-A13B-D6CFFB4C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079820-ED81-4BDE-9139-6DC99224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8A84E-B101-4D04-8F23-4965A44AE3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6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DDFDA-6B38-4B89-A5ED-E419241C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91B42A2-CD6E-4779-8B5A-EA9056036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61C076-CBAD-4FF1-B0C8-8050110DB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45BD59-FCE2-48E7-B7A9-1C33C623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F74C8-DA37-436D-A172-D51A441A2FE8}" type="datetimeFigureOut">
              <a:rPr lang="es-ES" smtClean="0"/>
              <a:pPr>
                <a:defRPr/>
              </a:pPr>
              <a:t>02/10/2022</a:t>
            </a:fld>
            <a:endParaRPr lang="es-E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3F1C68-BE23-49B8-A34E-4E8E6007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4938FE-1605-4A1D-8132-B37B2640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8A84E-B101-4D04-8F23-4965A44AE3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39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75C71AF-3B04-45FB-81EA-5A857893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E44AC9-DC6F-49E4-B7EF-0FECB3091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9BAA8B-4D3E-44D9-9D22-1BE26B034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5F74C8-DA37-436D-A172-D51A441A2FE8}" type="datetimeFigureOut">
              <a:rPr lang="es-ES" smtClean="0"/>
              <a:pPr>
                <a:defRPr/>
              </a:pPr>
              <a:t>02/10/2022</a:t>
            </a:fld>
            <a:endParaRPr lang="es-E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C25FBE-F61B-427E-AFA4-5FA92BF2B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1029B1-8358-4557-80F8-6CD11734A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48A84E-B101-4D04-8F23-4965A44AE3E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68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mind.es/" TargetMode="External"/><Relationship Id="rId2" Type="http://schemas.openxmlformats.org/officeDocument/2006/relationships/hyperlink" Target="https://www.facebook.com/Elektryk-w-Hiszpanii-35971238155253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instagram.com/euromind.spain/" TargetMode="External"/><Relationship Id="rId4" Type="http://schemas.openxmlformats.org/officeDocument/2006/relationships/hyperlink" Target="https://www.facebook.com/euromind.spai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7173416" cy="2162621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>WYJAZDY NA PRAKTYKI DO HISZPANII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7992888" cy="2620888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 </a:t>
            </a:r>
            <a:r>
              <a:rPr lang="pl-PL" sz="3800" b="1" dirty="0">
                <a:solidFill>
                  <a:srgbClr val="FF0000"/>
                </a:solidFill>
              </a:rPr>
              <a:t>„ SZKOŁA NOWOCZESNYCH TECHNOLOGII”.</a:t>
            </a:r>
            <a:r>
              <a:rPr lang="pl-PL" sz="3800" dirty="0">
                <a:solidFill>
                  <a:srgbClr val="FF0000"/>
                </a:solidFill>
              </a:rPr>
              <a:t>  </a:t>
            </a:r>
          </a:p>
          <a:p>
            <a:r>
              <a:rPr lang="pl-PL" dirty="0"/>
              <a:t>Projekt realizowany w </a:t>
            </a:r>
            <a:r>
              <a:rPr lang="pl-PL" b="1" dirty="0"/>
              <a:t>Zespole Szkół Zawodowych im. Marii Skłodowskiej Curie w Płocku </a:t>
            </a:r>
          </a:p>
          <a:p>
            <a:r>
              <a:rPr lang="pl-PL" b="1" dirty="0"/>
              <a:t>w terminie  01.10. 2020 r. – 30. 09. 2022 r.</a:t>
            </a:r>
          </a:p>
          <a:p>
            <a:r>
              <a:rPr lang="pl-PL" dirty="0"/>
              <a:t> Projekt został napisany przez nauczycieli panią Małgorzatę Jeziorską i Katarzynę  </a:t>
            </a:r>
            <a:r>
              <a:rPr lang="pl-PL" dirty="0" err="1"/>
              <a:t>Siemieniako</a:t>
            </a:r>
            <a:r>
              <a:rPr lang="pl-PL" dirty="0"/>
              <a:t>.  </a:t>
            </a:r>
          </a:p>
          <a:p>
            <a:r>
              <a:rPr lang="pl-PL" dirty="0"/>
              <a:t>Otrzymał</a:t>
            </a:r>
            <a:r>
              <a:rPr lang="pl-PL" sz="1800" b="1" dirty="0">
                <a:solidFill>
                  <a:srgbClr val="2D2D2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639 435,00</a:t>
            </a:r>
            <a:r>
              <a:rPr lang="pl-PL" sz="1800" b="1" dirty="0">
                <a:solidFill>
                  <a:srgbClr val="2D2D2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b="1" dirty="0"/>
              <a:t>zł   </a:t>
            </a:r>
            <a:r>
              <a:rPr lang="pl-PL" dirty="0"/>
              <a:t>dofinansowania z   projektu Unii Europejskiej </a:t>
            </a:r>
          </a:p>
          <a:p>
            <a:r>
              <a:rPr lang="pl-PL" dirty="0"/>
              <a:t>„</a:t>
            </a:r>
            <a:r>
              <a:rPr lang="pl-PL" b="1" dirty="0"/>
              <a:t>Ponadnarodowa mobilność uczniów i kadry kształcenia zawodowego „</a:t>
            </a:r>
          </a:p>
          <a:p>
            <a:r>
              <a:rPr lang="pl-PL" b="1" dirty="0"/>
              <a:t>  Programu Operacyjnego Wiedza Edukacja Rozwój</a:t>
            </a:r>
            <a:r>
              <a:rPr lang="pl-PL" dirty="0"/>
              <a:t> „</a:t>
            </a:r>
          </a:p>
          <a:p>
            <a:endParaRPr lang="pl-PL" dirty="0"/>
          </a:p>
        </p:txBody>
      </p:sp>
      <p:pic>
        <p:nvPicPr>
          <p:cNvPr id="8" name="Picture 4" descr="http://www.banderas-mundo.es/data/flags/normal/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129218"/>
            <a:ext cx="2879305" cy="180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AF82319-0129-CC36-6C89-4BD4E55EEA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066"/>
            <a:ext cx="8640960" cy="113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CF5F863-9884-0771-B86E-AE17E6932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52" y="5037640"/>
            <a:ext cx="2771800" cy="18484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r>
              <a:rPr lang="pl-PL" sz="4400" b="1" dirty="0">
                <a:solidFill>
                  <a:srgbClr val="0070C0"/>
                </a:solidFill>
              </a:rPr>
              <a:t>Terminy praktyk</a:t>
            </a:r>
            <a:r>
              <a:rPr lang="pl-PL" b="1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   Program obejmuje klasy drugie i trzecie  technikum i Branżową Szkołę 1 ego stopnia. Łącznie wyjedzie 78 uczniów. Każdy wyjazd po dwa tygodnie. Z uczniami wyjedzie każdorazowo dwóch opiekunów – nauczycieli naszej szkoły. Nauczyciel języka obcego i nauczyciel przedmiotów zawodowych. </a:t>
            </a:r>
          </a:p>
          <a:p>
            <a:r>
              <a:rPr lang="pl-PL" sz="2000" b="1" dirty="0"/>
              <a:t>Wyjazd I - 09.10.2021r.-23.10.2020r.</a:t>
            </a:r>
            <a:r>
              <a:rPr lang="pl-PL" sz="2000" dirty="0"/>
              <a:t> – wyjedzie 18 uczniów  z Technikum i Branżowej Szkoły 1 ego stopnia w zawodzie: technik elektryk oraz elektryk . Szkolenie  ”Inteligentny Dom Solarny/</a:t>
            </a:r>
            <a:r>
              <a:rPr lang="pl-PL" sz="2000" dirty="0" err="1"/>
              <a:t>Fotowoltaika</a:t>
            </a:r>
            <a:r>
              <a:rPr lang="pl-PL" sz="2000" dirty="0"/>
              <a:t>”  Uczniowie wyjadą na praktyki do szkoły SAFA </a:t>
            </a:r>
            <a:r>
              <a:rPr lang="pl-PL" sz="2000" dirty="0" err="1"/>
              <a:t>Nuestra</a:t>
            </a:r>
            <a:r>
              <a:rPr lang="pl-PL" sz="2000" dirty="0"/>
              <a:t> </a:t>
            </a:r>
            <a:r>
              <a:rPr lang="pl-PL" sz="2000" dirty="0" err="1"/>
              <a:t>Señora</a:t>
            </a:r>
            <a:r>
              <a:rPr lang="pl-PL" sz="2000" dirty="0"/>
              <a:t> de Los </a:t>
            </a:r>
            <a:r>
              <a:rPr lang="pl-PL" sz="2000" dirty="0" err="1"/>
              <a:t>Reyes</a:t>
            </a:r>
            <a:r>
              <a:rPr lang="pl-PL" sz="2000" dirty="0"/>
              <a:t> w Sewilli .</a:t>
            </a:r>
          </a:p>
          <a:p>
            <a:r>
              <a:rPr lang="pl-PL" sz="2000" b="1" dirty="0"/>
              <a:t>Wyjazd II 26.03.2022r. - 09.04.2022r</a:t>
            </a:r>
            <a:r>
              <a:rPr lang="pl-PL" sz="2000" dirty="0"/>
              <a:t>. wyjedzie 22  uczniów z Technikum w zawodzie: technik informatyk i teleinformatyk. Szkolenie ”Rzeczywistość wirtualna - opracowanie </a:t>
            </a:r>
            <a:r>
              <a:rPr lang="pl-PL" sz="2000" dirty="0" err="1"/>
              <a:t>SPaceT</a:t>
            </a:r>
            <a:r>
              <a:rPr lang="pl-PL" sz="2000" dirty="0"/>
              <a:t>”. Uczniowie wyjadą na praktyki do firmy 3 </a:t>
            </a:r>
            <a:r>
              <a:rPr lang="pl-PL" sz="2000" dirty="0" err="1"/>
              <a:t>Cesur</a:t>
            </a:r>
            <a:r>
              <a:rPr lang="pl-PL" sz="2000" dirty="0"/>
              <a:t> . 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D024ED5-D0A3-4022-8486-8E9D1C8681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6979"/>
            <a:ext cx="7704856" cy="76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l-PL" sz="4400" b="1" dirty="0">
                <a:solidFill>
                  <a:srgbClr val="0070C0"/>
                </a:solidFill>
              </a:rPr>
            </a:br>
            <a:r>
              <a:rPr lang="pl-PL" sz="4400" b="1" dirty="0">
                <a:solidFill>
                  <a:srgbClr val="0070C0"/>
                </a:solidFill>
              </a:rPr>
              <a:t>Terminy praktyk</a:t>
            </a:r>
            <a:endParaRPr lang="pl-PL" sz="4400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 Wyjazd III 16.04.2022r.- 30.04.2022r</a:t>
            </a:r>
            <a:r>
              <a:rPr lang="pl-PL" dirty="0"/>
              <a:t>. wyjedzie 20  uczniowie z Technikum w zawodach: technik mechanik, technik pojazdów samochodowych i Branżowej Szkoły I stopnia w zawodach:  mechanik pojazdów samochodowych, elektromechanik. Uczniowie będą  konstruować pojazd e- buggy i nabędą  umiejętności i wiedzę w dziedzinach: mechanika samochodowa, energia odnawialna i  spawalnictwo. Szkolenie odbędzie się w szkole </a:t>
            </a:r>
            <a:r>
              <a:rPr lang="pl-PL" b="1" dirty="0"/>
              <a:t>La </a:t>
            </a:r>
            <a:r>
              <a:rPr lang="pl-PL" b="1" dirty="0" err="1"/>
              <a:t>Casa</a:t>
            </a:r>
            <a:r>
              <a:rPr lang="pl-PL" b="1" dirty="0"/>
              <a:t> </a:t>
            </a:r>
            <a:r>
              <a:rPr lang="pl-PL" b="1" dirty="0" err="1"/>
              <a:t>Salesiana</a:t>
            </a:r>
            <a:r>
              <a:rPr lang="pl-PL" b="1" dirty="0"/>
              <a:t> de la </a:t>
            </a:r>
            <a:r>
              <a:rPr lang="pl-PL" b="1" dirty="0" err="1"/>
              <a:t>Santísima</a:t>
            </a:r>
            <a:r>
              <a:rPr lang="pl-PL" b="1" dirty="0"/>
              <a:t> Trinidad</a:t>
            </a:r>
            <a:r>
              <a:rPr lang="pl-PL" dirty="0"/>
              <a:t> , która  prywatnym ośrodkiem nauczania należącym do Zgromadzenia Salezjańskiego</a:t>
            </a:r>
          </a:p>
          <a:p>
            <a:r>
              <a:rPr lang="pl-PL" b="1" dirty="0"/>
              <a:t>Wyjazd IV 19 .06. 2022 r.- 03. 07. 2022 r</a:t>
            </a:r>
            <a:r>
              <a:rPr lang="pl-PL" dirty="0"/>
              <a:t>. – wyjedzie 18  uczniowie z Technikum w zawodach: technik elektryk. Szkolenie odbędzie się w firmie </a:t>
            </a:r>
            <a:r>
              <a:rPr lang="pl-PL" dirty="0" err="1"/>
              <a:t>Dronetools</a:t>
            </a:r>
            <a:r>
              <a:rPr lang="pl-PL" dirty="0"/>
              <a:t> w Sewilli . Uczniowie będą  konstruować i programować drony i nabędą  umiejętności i wiedzę w dziedzinach: elektryka, elektronika, aeronautyka.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FEC942-22FE-A3AE-63B3-7AB42FEF82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6979"/>
            <a:ext cx="8136904" cy="65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26577"/>
            <a:ext cx="7454652" cy="792087"/>
          </a:xfrm>
        </p:spPr>
        <p:txBody>
          <a:bodyPr>
            <a:normAutofit fontScale="90000"/>
          </a:bodyPr>
          <a:lstStyle/>
          <a:p>
            <a:pPr algn="ctr"/>
            <a:br>
              <a:rPr lang="pl-PL" b="1" dirty="0">
                <a:solidFill>
                  <a:srgbClr val="0070C0"/>
                </a:solidFill>
              </a:rPr>
            </a:br>
            <a:br>
              <a:rPr lang="pl-PL" b="1" dirty="0">
                <a:solidFill>
                  <a:srgbClr val="0070C0"/>
                </a:solidFill>
              </a:rPr>
            </a:b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REKRUTACJA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   System oceniania w szkole to oceny 1- 6. Uczeń uzyska tyle punktów jaką ma ocen z przedmiotu, a więc: ocena celująca - 6 pkt., bardzo dobra - 5 pkt., dobra - 4 pkt., dostateczna - 3 pkt., dopuszczająca - 2 pkt., niedostateczna - 1pkt. W rekrutacji do wyjazdu na staż będą brane pod uwagę następujące przedmioty:</a:t>
            </a:r>
          </a:p>
          <a:p>
            <a:pPr lvl="0"/>
            <a:r>
              <a:rPr lang="pl-PL" b="1" dirty="0"/>
              <a:t>język angielski-  </a:t>
            </a:r>
            <a:r>
              <a:rPr lang="pl-PL" b="1" dirty="0" err="1"/>
              <a:t>max</a:t>
            </a:r>
            <a:r>
              <a:rPr lang="pl-PL" b="1" dirty="0"/>
              <a:t>. 6 pkt.</a:t>
            </a:r>
          </a:p>
          <a:p>
            <a:r>
              <a:rPr lang="pl-PL" b="1" dirty="0"/>
              <a:t>średnia ocen z przedmiotów zawodowych razy dwa - max. 12 pkt. średnia ocen z przedmiotów ogólnokształcących - max.  6 pkt.</a:t>
            </a:r>
          </a:p>
          <a:p>
            <a:pPr lvl="0"/>
            <a:r>
              <a:rPr lang="pl-PL" b="1" dirty="0"/>
              <a:t>ocena z zachowania - </a:t>
            </a:r>
            <a:r>
              <a:rPr lang="pl-PL" b="1" dirty="0" err="1"/>
              <a:t>max</a:t>
            </a:r>
            <a:r>
              <a:rPr lang="pl-PL" b="1" dirty="0"/>
              <a:t>.  6 pkt. (poprawne - 3 pkt., dobre 4 pkt., bardzo dobre - 5 pkt., wzorowe - 6 pkt.) </a:t>
            </a:r>
          </a:p>
          <a:p>
            <a:r>
              <a:rPr lang="pl-PL" sz="2000" dirty="0"/>
              <a:t>LICZBA MIEJSC BĘDZIE DZIELONA  NA KAŻDĄ KLASĘ  </a:t>
            </a:r>
            <a:endParaRPr lang="pl-PL" b="1" dirty="0"/>
          </a:p>
          <a:p>
            <a:pPr>
              <a:buNone/>
            </a:pPr>
            <a:r>
              <a:rPr lang="pl-PL" dirty="0"/>
              <a:t>   Ocena naganna lub nieodpowiednia z zachowania uniemożliwia wzięcie udziału w projekcie.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97152"/>
            <a:ext cx="3018804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D8D20A7-9E0F-7D11-4BA1-FF9DE12A1A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615758" cy="76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7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F591D7-19B4-4259-B4CA-E2CBD3C3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65127"/>
            <a:ext cx="7255718" cy="6876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6648FC-F9CF-4208-A122-A121755C2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7975798" cy="48361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000" dirty="0">
                <a:solidFill>
                  <a:schemeClr val="accent1"/>
                </a:solidFill>
              </a:rPr>
              <a:t>Firma przyjmująca uczniów na praktyki – WYJAZD I </a:t>
            </a:r>
          </a:p>
          <a:p>
            <a:pPr marL="0" indent="0">
              <a:buNone/>
            </a:pPr>
            <a:r>
              <a:rPr lang="pl-PL" sz="1900" dirty="0"/>
              <a:t>Zajęcia odbywać będą się w języku angielskim w godzinach popołudniowych od poniedziałku do piątku ( 6 godzin dziennie). W weekendy będą odbywały się wycieczki.</a:t>
            </a:r>
          </a:p>
          <a:p>
            <a:pPr marL="0" indent="0">
              <a:buNone/>
            </a:pPr>
            <a:r>
              <a:rPr lang="pl-PL" dirty="0"/>
              <a:t>Partnerem w projekcie jest szkoła zawodowa SAFA </a:t>
            </a:r>
            <a:r>
              <a:rPr lang="pl-PL" dirty="0" err="1"/>
              <a:t>Nuestra</a:t>
            </a:r>
            <a:r>
              <a:rPr lang="pl-PL" dirty="0"/>
              <a:t> </a:t>
            </a:r>
            <a:r>
              <a:rPr lang="pl-PL" dirty="0" err="1"/>
              <a:t>Señora</a:t>
            </a:r>
            <a:r>
              <a:rPr lang="pl-PL" dirty="0"/>
              <a:t> de Los </a:t>
            </a:r>
            <a:r>
              <a:rPr lang="pl-PL" dirty="0" err="1"/>
              <a:t>Reyes</a:t>
            </a:r>
            <a:r>
              <a:rPr lang="pl-PL" dirty="0"/>
              <a:t> w Sewilli. Jej oferta jest również bardzo interesująca. Szkoła położona jest w Sewilli na obszarze Starego Miasta (</a:t>
            </a:r>
            <a:r>
              <a:rPr lang="pl-PL" dirty="0" err="1"/>
              <a:t>Calle</a:t>
            </a:r>
            <a:r>
              <a:rPr lang="pl-PL" dirty="0"/>
              <a:t> </a:t>
            </a:r>
            <a:r>
              <a:rPr lang="pl-PL" dirty="0" err="1"/>
              <a:t>Fresa</a:t>
            </a:r>
            <a:r>
              <a:rPr lang="pl-PL" dirty="0"/>
              <a:t>), zatrudniającym 50 pracowników. Zapewnia nauczanie na wszystkich poziomy edukacji, od szkoły podstawowej po szkolenie zawodowe, z wyłączeniem studiów uniwersyteckich. Oprócz regularnych programów edukacyjnych szkoła zapewnia również kursy i szkolenia dla bezrobotnych w następujących dziedzinach: inżynier ds. wzornictwa przemysłowego, technik mediów biurowych, kreślarz-technik itp. Szkoła bierze udział w projektach dotyczących świadomości ekologicznej i produkcji zielonej energii, energii słonecznej promieniowania, metod redukcji zanieczyszczeń i oferuje kursy postępowania z odnawialnymi źródłami energii i ochrony środowiska w budownictwie. Nasi uczniowie będą uczyć się montażu i funkcjonowania ogrzewania fotowoltaicznego. Takiej tematyki nie ma w programach nauczania naszej szkoły a uczniowie w zawodzie elektryk i nauczyciele przedmiotów elektrycznych są zainteresowani zdobyciem nowych umiejętności w tej dziedzinie, która jest obecnie ogólnoświatowym trendem w ogrzewaniu inteligentnych domów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BD8A89-E76E-46AC-AD43-6F1C2790F6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9537"/>
            <a:ext cx="5943600" cy="76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09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F591D7-19B4-4259-B4CA-E2CBD3C3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65127"/>
            <a:ext cx="7255718" cy="6876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6648FC-F9CF-4208-A122-A121755C2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3441"/>
            <a:ext cx="7327726" cy="4609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accent1"/>
                </a:solidFill>
              </a:rPr>
              <a:t>Firma przyjmująca uczniów na praktyki – WYJAZD II</a:t>
            </a:r>
          </a:p>
          <a:p>
            <a:pPr marL="0" indent="0">
              <a:buNone/>
            </a:pPr>
            <a:r>
              <a:rPr lang="pl-PL" sz="1900" dirty="0"/>
              <a:t>Zajęcia będą się odbywać w języku angielskim w godzinach przedpołudniowych od poniedziałku do piątku (6 godzin dziennie). </a:t>
            </a:r>
          </a:p>
          <a:p>
            <a:pPr marL="0" indent="0">
              <a:buNone/>
            </a:pPr>
            <a:endParaRPr lang="pl-PL" sz="19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BD8A89-E76E-46AC-AD43-6F1C2790F6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9537"/>
            <a:ext cx="5943600" cy="7639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EE199A3C-133A-4749-B21D-F9C225ACDF1A}"/>
              </a:ext>
            </a:extLst>
          </p:cNvPr>
          <p:cNvGraphicFramePr>
            <a:graphicFrameLocks noGrp="1"/>
          </p:cNvGraphicFramePr>
          <p:nvPr/>
        </p:nvGraphicFramePr>
        <p:xfrm>
          <a:off x="1043608" y="5375250"/>
          <a:ext cx="7560840" cy="171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9016">
                  <a:extLst>
                    <a:ext uri="{9D8B030D-6E8A-4147-A177-3AD203B41FA5}">
                      <a16:colId xmlns:a16="http://schemas.microsoft.com/office/drawing/2014/main" val="1723763108"/>
                    </a:ext>
                  </a:extLst>
                </a:gridCol>
                <a:gridCol w="5371824">
                  <a:extLst>
                    <a:ext uri="{9D8B030D-6E8A-4147-A177-3AD203B41FA5}">
                      <a16:colId xmlns:a16="http://schemas.microsoft.com/office/drawing/2014/main" val="1831710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791115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A91F0701-ADCD-4022-893B-11D71DF2AAC2}"/>
              </a:ext>
            </a:extLst>
          </p:cNvPr>
          <p:cNvSpPr txBox="1"/>
          <p:nvPr/>
        </p:nvSpPr>
        <p:spPr>
          <a:xfrm>
            <a:off x="628650" y="2276872"/>
            <a:ext cx="7713513" cy="311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Cesur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Oficjalne Centrum Kształcenia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zawodoweGo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prywatne centrum szkolenia zawodowego, będące częścią grupy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Coremsa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założonej w Maladze w 1999 roku. Oferuje ponad 67 oficjalnych kwalifikacji w różnych formach, od nauki online, bezpośredniej i mieszanej po bardzo poszukiwany aktualnie trening podwójny.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Cesur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posiada obecnie 25 ośrodków w następujących prowincjach Hiszpanii: Malaga, Sewilla, Madryt,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Badajoz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Cáceres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Murcia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Las Palmas de Gran Canaria, Santa Cruz de Tenerife i Saragossa. Wszystkie oficjalne i homologowane stopnie naukowe są uznawane przez następujące organizacje: Junta de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Andalucía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Gobierno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Canarias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Junta de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Extremadura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Comunidad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Madrid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Región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Murcia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Gobierno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Aragón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Cesur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podpisał kilka umów o współpracy z wiodącymi firmami we wszystkich sektorach, w których oferuje szkolenia zawodowe, aby uczniowie mogli przeprowadzić obowiązkowy moduł szkolenia w miejscu pracy. Niektóre z tych firm to: Indra, IKEA, Accenture,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Vithas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Hospitales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Radio Marca, Go Fit,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Kronte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itp. Centrum nawiązało również umowy z ośrodkami zagranicznymi i firmami, takimi jak Marconi International University (Miami, USA) i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Nanchong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Oriental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Grupa Edukacyjna (Chiny).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9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656C90-931E-4882-BE69-F411FEB8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3600" dirty="0">
                <a:solidFill>
                  <a:schemeClr val="accent1"/>
                </a:solidFill>
              </a:rPr>
            </a:br>
            <a:br>
              <a:rPr lang="pl-PL" sz="3600" dirty="0">
                <a:solidFill>
                  <a:schemeClr val="accent1"/>
                </a:solidFill>
              </a:rPr>
            </a:br>
            <a:r>
              <a:rPr lang="pl-PL" sz="3100" dirty="0">
                <a:solidFill>
                  <a:schemeClr val="accent1"/>
                </a:solidFill>
              </a:rPr>
              <a:t>      Firma przyjmująca uczniów na praktyki – Wyjazd II</a:t>
            </a:r>
            <a:br>
              <a:rPr lang="pl-PL" sz="3600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59FB56-7D7F-4999-A41F-AF0E5B567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Firma </a:t>
            </a:r>
            <a:r>
              <a:rPr lang="pl-PL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Cesur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Maladze znajduje się w centrum miasta, a konkretnie przy ulicy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Tomás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Heredia 12, i oferuje szkolenia zawodowe w szerokim zakresie przedmiotów, takich jak technik dźwięku, technik systemów i sieci mikrokomputerowych, technik farmacji 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parafarmacji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technik ratownictwa medycznego, pielęgniarka asystent, technik projektów audiowizualnych, technik diagnostyki obrazowej i medycyny nuklearnej, technik dentysta i higieny jamy ustnej, technik informacji turystycznej i poradnictwa, technik nauczania i animacji społeczno-sportowej, technik administracji i zarządzania, technik handlu zagranicznego. Oferuje również kursy techniczne drugiego stopnia z zakresu dietetyki i żywienia, tworzenia aplikacji internetowych, animacji 3D, gier i środowisk interaktywnych, marketingu i reklamy, anatomii patologicznej i cytodiagnostyki online, biur podróży i zarządzania wydarzeniami i wielu innych.</a:t>
            </a:r>
          </a:p>
          <a:p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610DA26-FCEF-4795-BDFC-332D98BA53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9537"/>
            <a:ext cx="7272808" cy="76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95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B178D7-1A20-4D01-B214-6241DE56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2000" dirty="0">
                <a:solidFill>
                  <a:schemeClr val="accent1"/>
                </a:solidFill>
              </a:rPr>
            </a:br>
            <a:br>
              <a:rPr lang="pl-PL" sz="2000" dirty="0">
                <a:solidFill>
                  <a:schemeClr val="accent1"/>
                </a:solidFill>
              </a:rPr>
            </a:br>
            <a:br>
              <a:rPr lang="pl-PL" sz="2000" dirty="0">
                <a:solidFill>
                  <a:schemeClr val="accent1"/>
                </a:solidFill>
              </a:rPr>
            </a:br>
            <a:br>
              <a:rPr lang="pl-PL" sz="2000" dirty="0">
                <a:solidFill>
                  <a:schemeClr val="accent1"/>
                </a:solidFill>
              </a:rPr>
            </a:br>
            <a:r>
              <a:rPr lang="pl-PL" sz="2700" dirty="0">
                <a:solidFill>
                  <a:schemeClr val="accent1"/>
                </a:solidFill>
              </a:rPr>
              <a:t>Firma przyjmująca uczniów na praktyki – WYJAZD III</a:t>
            </a:r>
            <a:br>
              <a:rPr lang="pl-PL" sz="2000" dirty="0">
                <a:solidFill>
                  <a:schemeClr val="accent1"/>
                </a:solidFill>
              </a:rPr>
            </a:br>
            <a:endParaRPr lang="en-US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8A2B32-3714-461D-9AEC-A413CF8E9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3" indent="0">
              <a:buNone/>
            </a:pPr>
            <a:r>
              <a:rPr lang="pl-PL" sz="2000" dirty="0"/>
              <a:t>La </a:t>
            </a:r>
            <a:r>
              <a:rPr lang="pl-PL" sz="2000" dirty="0" err="1"/>
              <a:t>Casa</a:t>
            </a:r>
            <a:r>
              <a:rPr lang="pl-PL" sz="2000" dirty="0"/>
              <a:t> </a:t>
            </a:r>
            <a:r>
              <a:rPr lang="pl-PL" sz="2000" dirty="0" err="1"/>
              <a:t>Salesiana</a:t>
            </a:r>
            <a:r>
              <a:rPr lang="pl-PL" sz="2000" dirty="0"/>
              <a:t> de la </a:t>
            </a:r>
            <a:r>
              <a:rPr lang="pl-PL" sz="2000" dirty="0" err="1"/>
              <a:t>Santísima</a:t>
            </a:r>
            <a:r>
              <a:rPr lang="pl-PL" sz="2000" dirty="0"/>
              <a:t> Trinidad jest prywatnym ośrodkiem nauczania należącym do Zgromadzenia Salezjańskiego, założonym w 1893 roku.  Szkoła, w której uczy się ponad 1600 uczniów, swym zakresem obejmuje nauczanie podstawowe, średnie oraz zawodowe. Nauczanie zawodowe dotyczy ponad 600 uczniów. </a:t>
            </a:r>
          </a:p>
          <a:p>
            <a:pPr marL="355600" lvl="3" indent="0">
              <a:buNone/>
            </a:pPr>
            <a:r>
              <a:rPr lang="pl-PL" sz="2000" dirty="0"/>
              <a:t>W ramach poziomu wyższego możemy wyróżnić np.: programowanie produkcji mechanicznej, systemy elektrotechniczne, rozwój produktów elektronicznych, motoryzacja. W ramach poziomu średniego: mechanika, instalacje elektryczne i mechaniczne, elektronika konsumencka . </a:t>
            </a:r>
          </a:p>
          <a:p>
            <a:pPr marL="355600" lvl="3" indent="0">
              <a:buNone/>
            </a:pPr>
            <a:r>
              <a:rPr lang="pl-PL" sz="2000" dirty="0"/>
              <a:t>Szkoła wyróżnia się wieloletnią tradycją w  nauczaniu zawodowym, zarówno w Sewilli, jak i w Hiszpanii w ogóle. Najnowsza technologia wykorzystywana podczas zajęć  koresponduje z wybranym przez uczniów programem studiów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675B397-329A-47EB-4808-3DDC8A98AB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9537"/>
            <a:ext cx="7272808" cy="76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571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51207-779C-4C46-9F30-C81700B5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2800" dirty="0">
                <a:solidFill>
                  <a:schemeClr val="accent1"/>
                </a:solidFill>
              </a:rPr>
            </a:br>
            <a:br>
              <a:rPr lang="pl-PL" sz="2800" dirty="0">
                <a:solidFill>
                  <a:schemeClr val="accent1"/>
                </a:solidFill>
              </a:rPr>
            </a:br>
            <a:br>
              <a:rPr lang="pl-PL" sz="2800" dirty="0">
                <a:solidFill>
                  <a:schemeClr val="accent1"/>
                </a:solidFill>
              </a:rPr>
            </a:br>
            <a:r>
              <a:rPr lang="pl-PL" sz="2800" dirty="0">
                <a:solidFill>
                  <a:schemeClr val="accent1"/>
                </a:solidFill>
              </a:rPr>
              <a:t>Firma przyjmująca uczniów na praktyki – WYJAZD III</a:t>
            </a:r>
            <a:br>
              <a:rPr lang="pl-PL" sz="3600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34AD00-683B-44D9-AB64-E9DA8A2D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10000"/>
          </a:bodyPr>
          <a:lstStyle/>
          <a:p>
            <a:pPr marL="171450" lvl="3">
              <a:spcBef>
                <a:spcPts val="750"/>
              </a:spcBef>
              <a:buNone/>
            </a:pPr>
            <a:r>
              <a:rPr lang="pl-PL" sz="2400" dirty="0"/>
              <a:t>Profil uczniów jest bardzo zróżnicowany. Pochodzą oni bowiem z różnych grup społecznych. Zdecydowaną większość uczniów stanowią mężczyźni. Ponadto szkoła oferuje szeroki wachlarz kursów szkolenia zawodowego. Kursy te są skierowane przede wszystkim do osób bezrobotnych, aby pomóc im w wejściu na rynek pracy. </a:t>
            </a:r>
          </a:p>
          <a:p>
            <a:pPr marL="0" lvl="3" indent="0">
              <a:spcBef>
                <a:spcPts val="750"/>
              </a:spcBef>
              <a:buNone/>
            </a:pPr>
            <a:r>
              <a:rPr lang="pl-PL" sz="2400" dirty="0"/>
              <a:t>Największe zainteresowanie mają następujące kierunki:  elektryka i elektronika w motoryzacji, ogólnie mechanika oraz blacharka i lakiernictwo. Praktycznie wszystkie firmy z Sewilli w okolicy z sektora motoryzacyjnego współpracują ze szkołą, przyjmując  uczniów na praktyki oraz zatrudniając ich po zakończeniu nauki.  Specjalizacja ta w szkole od samego początku może poszczycić się wysokim odsetkiem uczniów, którzy znaleźli pracę w  firmach z sektora. Szkoła posiada także specjalny wydział zajmujący się relacjami z tymi firmami.</a:t>
            </a:r>
          </a:p>
          <a:p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6FFA9D-2C9F-2D86-AADF-DAC53D8657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9537"/>
            <a:ext cx="7272808" cy="76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728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l-PL" sz="2800" dirty="0">
                <a:solidFill>
                  <a:schemeClr val="accent1"/>
                </a:solidFill>
              </a:rPr>
            </a:br>
            <a:br>
              <a:rPr lang="pl-PL" sz="2800" dirty="0">
                <a:solidFill>
                  <a:schemeClr val="accent1"/>
                </a:solidFill>
              </a:rPr>
            </a:br>
            <a:r>
              <a:rPr lang="pl-PL" sz="2800" dirty="0">
                <a:solidFill>
                  <a:schemeClr val="accent1"/>
                </a:solidFill>
              </a:rPr>
              <a:t>Firma przyjmująca uczniów na praktyki – WYJAZD IV</a:t>
            </a:r>
            <a:endParaRPr lang="pl-PL" sz="28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2037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   </a:t>
            </a:r>
            <a:r>
              <a:rPr lang="pl-PL" dirty="0" err="1"/>
              <a:t>Dronetools</a:t>
            </a:r>
            <a:r>
              <a:rPr lang="pl-PL" dirty="0"/>
              <a:t>, S.L. to mała firma specjalizująca się w produkcji </a:t>
            </a:r>
            <a:r>
              <a:rPr lang="pl-PL" dirty="0" err="1"/>
              <a:t>dronów</a:t>
            </a:r>
            <a:r>
              <a:rPr lang="pl-PL" dirty="0"/>
              <a:t>, znana również jako zdalnie sterowane systemy samolotowe lub RPA. Została założona w 2012 roku w celu zapewniania rozwiązań lotniczych w odpowiedzi na potrzeby swoich klientów, oferując jednocześnie najwyższą jakość, współpracę, etykę i innowacje. Staraniem firmy jest stanie się pionierem w branży produkcyjnej RPA, gwarantując satysfakcję swoich klientów dzięki jakości swoich produktów. W warsztatach </a:t>
            </a:r>
            <a:r>
              <a:rPr lang="pl-PL" dirty="0" err="1"/>
              <a:t>Dronetools</a:t>
            </a:r>
            <a:r>
              <a:rPr lang="pl-PL" dirty="0"/>
              <a:t> formowane są włókna węglowe, aluminium i tworzywa sztuczne przy użyciu najnowszej technologii, aby stworzyć każdy </a:t>
            </a:r>
            <a:r>
              <a:rPr lang="pl-PL" dirty="0" err="1"/>
              <a:t>dron</a:t>
            </a:r>
            <a:r>
              <a:rPr lang="pl-PL" dirty="0"/>
              <a:t>, zachowując przy tym standardy przemysłu lotniczego. Projektowane są tu RPA specjalnie dla każdego klienta, używając oprogramowania parametrycznego 3D, wykonując prototyp i wszystkie niezbędne testy lotnicze. Siedziba firmy znajduje się w </a:t>
            </a:r>
            <a:r>
              <a:rPr lang="pl-PL" dirty="0" err="1"/>
              <a:t>Gelves</a:t>
            </a:r>
            <a:r>
              <a:rPr lang="pl-PL" dirty="0"/>
              <a:t>, małym miasteczku, zaledwie 15 minut od Sewilli (</a:t>
            </a:r>
            <a:r>
              <a:rPr lang="pl-PL" dirty="0" err="1"/>
              <a:t>Calle</a:t>
            </a:r>
            <a:r>
              <a:rPr lang="pl-PL" dirty="0"/>
              <a:t> Gabriel </a:t>
            </a:r>
            <a:r>
              <a:rPr lang="pl-PL" dirty="0" err="1"/>
              <a:t>Lupiañez</a:t>
            </a:r>
            <a:r>
              <a:rPr lang="pl-PL" dirty="0"/>
              <a:t> </a:t>
            </a:r>
            <a:r>
              <a:rPr lang="pl-PL" dirty="0" err="1"/>
              <a:t>Gely</a:t>
            </a:r>
            <a:r>
              <a:rPr lang="pl-PL" dirty="0"/>
              <a:t>), na obszarze przemysłowym CITEC. </a:t>
            </a:r>
            <a:r>
              <a:rPr lang="pl-PL" dirty="0" err="1"/>
              <a:t>Jorge</a:t>
            </a:r>
            <a:r>
              <a:rPr lang="pl-PL" dirty="0"/>
              <a:t> Juan </a:t>
            </a:r>
            <a:r>
              <a:rPr lang="pl-PL" dirty="0" err="1"/>
              <a:t>Gutiérrez</a:t>
            </a:r>
            <a:r>
              <a:rPr lang="pl-PL" dirty="0"/>
              <a:t> </a:t>
            </a:r>
            <a:r>
              <a:rPr lang="pl-PL" dirty="0" err="1"/>
              <a:t>Riego</a:t>
            </a:r>
            <a:r>
              <a:rPr lang="pl-PL" dirty="0"/>
              <a:t> jest współzałożycielem i dyrektorem technicznym firmy i stoi na czele zespołu specjalistów od mechanizacji przemysłowej, mikroelektroniki, robotyki, projektowania i sterowania. Właścicielem </a:t>
            </a:r>
            <a:r>
              <a:rPr lang="pl-PL" dirty="0" err="1"/>
              <a:t>Dronetools</a:t>
            </a:r>
            <a:r>
              <a:rPr lang="pl-PL" dirty="0"/>
              <a:t> jest natomiast </a:t>
            </a:r>
            <a:r>
              <a:rPr lang="pl-PL" dirty="0" err="1"/>
              <a:t>Nicolás</a:t>
            </a:r>
            <a:r>
              <a:rPr lang="pl-PL" dirty="0"/>
              <a:t> Zapata.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E7B83F1-774D-88BA-53A0-0BB8499291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9537"/>
            <a:ext cx="7488832" cy="76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142365-1DE5-4139-A6A0-7826CDEB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F9D75C-038D-4010-8A95-DEB6C8216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415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5400" dirty="0">
                <a:solidFill>
                  <a:srgbClr val="00B0F0"/>
                </a:solidFill>
              </a:rPr>
              <a:t>Certyfikaty </a:t>
            </a:r>
            <a:endParaRPr lang="en-US" sz="54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l-PL" sz="2000" dirty="0"/>
              <a:t>Wszyscy z uczestników projektu, którzy nabędą w czasie trwania stażu umiejętności założone w programie praktyk otrzymają dokumenty: </a:t>
            </a:r>
          </a:p>
          <a:p>
            <a:pPr marL="0" indent="0">
              <a:buNone/>
            </a:pPr>
            <a:r>
              <a:rPr lang="pl-PL" sz="2000" b="1" dirty="0" err="1"/>
              <a:t>Europass</a:t>
            </a:r>
            <a:r>
              <a:rPr lang="pl-PL" sz="2000" b="1" dirty="0"/>
              <a:t> Mobilność </a:t>
            </a:r>
            <a:r>
              <a:rPr lang="pl-PL" sz="2000" dirty="0"/>
              <a:t>w języku polskim i angielskim i </a:t>
            </a:r>
            <a:r>
              <a:rPr lang="pl-PL" sz="2000" b="1" dirty="0"/>
              <a:t>dokumenty ECVET, </a:t>
            </a:r>
            <a:r>
              <a:rPr lang="pl-PL" sz="2000" dirty="0"/>
              <a:t>które są dokumentami opisującym kwalifikacje i umiejętności nabyte podczas zorganizowanego pobytu (zwanego europejską ścieżką kształcenia) w innym kraju europejskim w celach edukacyjnych lub szkoleniowych .</a:t>
            </a:r>
          </a:p>
          <a:p>
            <a:pPr marL="0" indent="0">
              <a:buNone/>
            </a:pPr>
            <a:r>
              <a:rPr lang="pl-PL" sz="2000" b="1" dirty="0"/>
              <a:t>Certyfikaty uczestnictwa </a:t>
            </a:r>
            <a:r>
              <a:rPr lang="pl-PL" sz="2000" dirty="0"/>
              <a:t>w stażu podpisane przez reprezentanta organizacji przyjmującej i pośredniczącej podpisane przez mentora/ opiekuna stażu z indywidualną opinią o praktykancie w języku polskim i angielskim.</a:t>
            </a:r>
            <a:endParaRPr lang="en-US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DF037F7-5CC7-4A1E-AE5F-D6E8B6AADB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31782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25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65126"/>
            <a:ext cx="8136904" cy="1325563"/>
          </a:xfrm>
        </p:spPr>
        <p:txBody>
          <a:bodyPr>
            <a:normAutofit fontScale="90000"/>
          </a:bodyPr>
          <a:lstStyle/>
          <a:p>
            <a:br>
              <a:rPr lang="pl-PL" sz="2000" b="1" dirty="0">
                <a:solidFill>
                  <a:srgbClr val="0070C0"/>
                </a:solidFill>
                <a:latin typeface="+mn-lt"/>
              </a:rPr>
            </a:br>
            <a:br>
              <a:rPr lang="pl-PL" sz="2000" b="1" dirty="0">
                <a:solidFill>
                  <a:srgbClr val="0070C0"/>
                </a:solidFill>
                <a:latin typeface="+mn-lt"/>
              </a:rPr>
            </a:br>
            <a:br>
              <a:rPr lang="pl-PL" sz="2000" b="1" dirty="0">
                <a:solidFill>
                  <a:srgbClr val="0070C0"/>
                </a:solidFill>
                <a:latin typeface="+mn-lt"/>
              </a:rPr>
            </a:br>
            <a:br>
              <a:rPr lang="pl-PL" sz="2000" b="1" dirty="0">
                <a:solidFill>
                  <a:srgbClr val="0070C0"/>
                </a:solidFill>
                <a:latin typeface="+mn-lt"/>
              </a:rPr>
            </a:br>
            <a:r>
              <a:rPr lang="pl-PL" sz="2000" b="1" dirty="0">
                <a:solidFill>
                  <a:srgbClr val="0070C0"/>
                </a:solidFill>
                <a:latin typeface="+mn-lt"/>
              </a:rPr>
              <a:t>Program Operacyjny Wiedza Edukacja Rozwój (PO WER 2014-2020) to następca Programu Operacyjnego Kapitał Ludzki. Fundacja Rozwoju Systemu Edukacji jest jednym z beneficjentów nowego programu.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060847"/>
            <a:ext cx="7632848" cy="41161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/>
              <a:t>Fundacja Rozwoju Systemu Edukacji </a:t>
            </a:r>
            <a:r>
              <a:rPr lang="pl-PL" dirty="0"/>
              <a:t>poprowadzi projekty wspierające m.in. </a:t>
            </a:r>
          </a:p>
          <a:p>
            <a:r>
              <a:rPr lang="pl-PL" dirty="0"/>
              <a:t>mobilność kadry edukacji szkolnej, </a:t>
            </a:r>
          </a:p>
          <a:p>
            <a:r>
              <a:rPr lang="pl-PL" dirty="0"/>
              <a:t>zagraniczne staże dla uczniów i absolwentów szkół zawodowych,</a:t>
            </a:r>
          </a:p>
          <a:p>
            <a:r>
              <a:rPr lang="pl-PL" dirty="0"/>
              <a:t> mobilność studentów z niepełnosprawnością oraz znajdujących się w trudnej sytuacji finansowej oraz </a:t>
            </a:r>
          </a:p>
          <a:p>
            <a:r>
              <a:rPr lang="pl-PL" dirty="0"/>
              <a:t>szkolenia kadry kształcenia zawodowego. </a:t>
            </a:r>
          </a:p>
          <a:p>
            <a:r>
              <a:rPr lang="pl-PL" dirty="0"/>
              <a:t>staże zagraniczne dla uczniów i absolwentów szkół zawodowych oraz szkolenia kadry kształcenia zawodowego</a:t>
            </a:r>
          </a:p>
          <a:p>
            <a:pPr>
              <a:buNone/>
            </a:pPr>
            <a:br>
              <a:rPr lang="pl-PL" dirty="0"/>
            </a:br>
            <a:r>
              <a:rPr lang="pl-PL" dirty="0"/>
              <a:t>Projekty realizowane są na  zasadach obowiązujących w programie </a:t>
            </a:r>
            <a:r>
              <a:rPr lang="pl-PL" dirty="0">
                <a:solidFill>
                  <a:srgbClr val="00B0F0"/>
                </a:solidFill>
              </a:rPr>
              <a:t>Erasmus+.</a:t>
            </a:r>
          </a:p>
          <a:p>
            <a:pPr>
              <a:buNone/>
            </a:pPr>
            <a:r>
              <a:rPr lang="pl-PL" dirty="0"/>
              <a:t>    Głównym celem projektów </a:t>
            </a:r>
            <a:r>
              <a:rPr lang="pl-PL" b="1" dirty="0"/>
              <a:t>PO WER </a:t>
            </a:r>
            <a:r>
              <a:rPr lang="pl-PL" dirty="0"/>
              <a:t>w obszarze kształcenia i szkoleń zawodowych jest rozwój kompetencji zawodowych i kluczowych poprzez realizację działań polegających na mobilności ponadnarodowej.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1FDF15-DD27-325C-F4E5-18E12F18FC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15758" cy="759618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br>
              <a:rPr lang="pl-PL" sz="4900" b="1" dirty="0">
                <a:solidFill>
                  <a:srgbClr val="0070C0"/>
                </a:solidFill>
              </a:rPr>
            </a:br>
            <a:r>
              <a:rPr lang="pl-PL" sz="4900" b="1" dirty="0">
                <a:solidFill>
                  <a:srgbClr val="0070C0"/>
                </a:solidFill>
              </a:rPr>
              <a:t>Świadczenia- WYJAZD 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844824"/>
            <a:ext cx="7903790" cy="4332139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Podróż w obie strony odbędzie się samolotem, </a:t>
            </a:r>
          </a:p>
          <a:p>
            <a:r>
              <a:rPr lang="pl-PL" dirty="0"/>
              <a:t>Podróż w obie strony na lotnisko w Krakowie autokarem.</a:t>
            </a:r>
          </a:p>
          <a:p>
            <a:r>
              <a:rPr lang="pl-PL" dirty="0"/>
              <a:t>Transport z lotniska w </a:t>
            </a:r>
            <a:r>
              <a:rPr lang="pl-PL" dirty="0" err="1"/>
              <a:t>Sewilii</a:t>
            </a:r>
            <a:r>
              <a:rPr lang="pl-PL" dirty="0"/>
              <a:t> do miejsca zamieszkania autokarem</a:t>
            </a:r>
          </a:p>
          <a:p>
            <a:r>
              <a:rPr lang="pl-PL" dirty="0"/>
              <a:t>Na miejscu noclegi oraz  trzy posiłki dziennie .  </a:t>
            </a:r>
          </a:p>
          <a:p>
            <a:r>
              <a:rPr lang="pl-PL" dirty="0"/>
              <a:t>Kurs języka angielskiego i angielskiego zawodowego , w wymiarze 20 godzin na terenie naszej szkoły , kurs języka hiszpańskiego i przygotowania kulturowego w wymiarze 8 godzin lekcyjnych oraz zajęcia z pedagogiem i zajęcia z zakresu pierwszej pomocy. </a:t>
            </a:r>
          </a:p>
          <a:p>
            <a:r>
              <a:rPr lang="pl-PL" dirty="0"/>
              <a:t> Kieszonkowe, </a:t>
            </a:r>
          </a:p>
          <a:p>
            <a:r>
              <a:rPr lang="pl-PL" dirty="0"/>
              <a:t>Bilety na  przejazdy komunikacją miejską</a:t>
            </a:r>
          </a:p>
          <a:p>
            <a:r>
              <a:rPr lang="pl-PL" dirty="0"/>
              <a:t>Wycieczka do Malagi </a:t>
            </a:r>
          </a:p>
          <a:p>
            <a:r>
              <a:rPr lang="pl-PL" dirty="0"/>
              <a:t>Zwiedzanie </a:t>
            </a:r>
            <a:r>
              <a:rPr lang="pl-PL" dirty="0" err="1"/>
              <a:t>Sewilii</a:t>
            </a:r>
            <a:r>
              <a:rPr lang="pl-PL" dirty="0"/>
              <a:t> z przewodnikiem</a:t>
            </a:r>
          </a:p>
          <a:p>
            <a:r>
              <a:rPr lang="pl-PL" dirty="0"/>
              <a:t>Dodatkowe ubezpieczenie  w tym od zachorowania i izolacji z powodu  Covid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E3D598-7CF2-417A-AF8E-B7279278D3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92888" cy="76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15758" cy="759618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br>
              <a:rPr lang="pl-PL" sz="4900" b="1" dirty="0">
                <a:solidFill>
                  <a:srgbClr val="0070C0"/>
                </a:solidFill>
              </a:rPr>
            </a:br>
            <a:r>
              <a:rPr lang="pl-PL" sz="4900" b="1" dirty="0">
                <a:solidFill>
                  <a:srgbClr val="0070C0"/>
                </a:solidFill>
              </a:rPr>
              <a:t>Świadczenia- WYJAZD 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844824"/>
            <a:ext cx="7903790" cy="433213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Podróż w obie strony odbędzie się samolotem, </a:t>
            </a:r>
          </a:p>
          <a:p>
            <a:r>
              <a:rPr lang="pl-PL" dirty="0"/>
              <a:t>Podróż w obie strony na lotnisko Modlin  autokarem,</a:t>
            </a:r>
          </a:p>
          <a:p>
            <a:r>
              <a:rPr lang="pl-PL" dirty="0"/>
              <a:t>Transport z lotniska w Maladze  do miejsca zamieszkania autokarem, </a:t>
            </a:r>
          </a:p>
          <a:p>
            <a:r>
              <a:rPr lang="pl-PL" dirty="0"/>
              <a:t>Na miejscu noclegi oraz  trzy posiłki dziennie,  </a:t>
            </a:r>
          </a:p>
          <a:p>
            <a:r>
              <a:rPr lang="pl-PL" dirty="0"/>
              <a:t>Kurs języka angielskiego i angielskiego zawodowego w wymiarze 20 godzin na terenie naszej szkoły, kurs języka hiszpańskiego i przygotowania kulturowego w wymiarze 10 godzin lekcyjnych oraz zajęcia z pedagogiem i zajęcia z zakresu pierwszej pomocy. </a:t>
            </a:r>
          </a:p>
          <a:p>
            <a:r>
              <a:rPr lang="pl-PL" dirty="0"/>
              <a:t>Bilety na  przejazdy komunikacją miejską</a:t>
            </a:r>
          </a:p>
          <a:p>
            <a:r>
              <a:rPr lang="pl-PL" dirty="0"/>
              <a:t>Wycieczka jednodniowa do </a:t>
            </a:r>
            <a:r>
              <a:rPr lang="pl-PL" dirty="0" err="1"/>
              <a:t>Rondy</a:t>
            </a:r>
            <a:r>
              <a:rPr lang="pl-PL" dirty="0"/>
              <a:t>  </a:t>
            </a:r>
          </a:p>
          <a:p>
            <a:r>
              <a:rPr lang="pl-PL" dirty="0"/>
              <a:t>Zwiedzanie Malagi z przewodnikiem</a:t>
            </a:r>
          </a:p>
          <a:p>
            <a:r>
              <a:rPr lang="pl-PL" dirty="0"/>
              <a:t>Dodatkowe ubezpieczenie w tym ubezpieczenie od zachorowania i izolacji z powodu   Covid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E3D598-7CF2-417A-AF8E-B7279278D3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615758" cy="76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15758" cy="759618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br>
              <a:rPr lang="pl-PL" sz="4900" b="1" dirty="0">
                <a:solidFill>
                  <a:srgbClr val="0070C0"/>
                </a:solidFill>
              </a:rPr>
            </a:br>
            <a:r>
              <a:rPr lang="pl-PL" sz="4900" b="1" dirty="0">
                <a:solidFill>
                  <a:srgbClr val="0070C0"/>
                </a:solidFill>
              </a:rPr>
              <a:t>Świadczenia – Wyjazd III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844824"/>
            <a:ext cx="7903790" cy="433213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Podróż w obie strony odbędzie się samolotem, </a:t>
            </a:r>
          </a:p>
          <a:p>
            <a:r>
              <a:rPr lang="pl-PL" dirty="0"/>
              <a:t>Podróż w obie strony na lotnisko Modlin  autokarem,</a:t>
            </a:r>
          </a:p>
          <a:p>
            <a:r>
              <a:rPr lang="pl-PL" dirty="0"/>
              <a:t>Transport z lotniska w Maladze  do miejsca zamieszkania w Sewilli, </a:t>
            </a:r>
          </a:p>
          <a:p>
            <a:r>
              <a:rPr lang="pl-PL" dirty="0"/>
              <a:t>Na miejscu noclegi oraz  trzy posiłki dziennie,  </a:t>
            </a:r>
          </a:p>
          <a:p>
            <a:r>
              <a:rPr lang="pl-PL" dirty="0"/>
              <a:t>Kurs języka angielskiego i angielskiego zawodowego w wymiarze 20 godzin na terenie naszej szkoły, kurs języka hiszpańskiego i przygotowania kulturowego w wymiarze 10 godzin lekcyjnych oraz zajęcia z pedagogiem i zajęcia z zakresu pierwszej pomocy. </a:t>
            </a:r>
          </a:p>
          <a:p>
            <a:r>
              <a:rPr lang="pl-PL" dirty="0"/>
              <a:t>Bilety na  przejazdy komunikacją miejską</a:t>
            </a:r>
          </a:p>
          <a:p>
            <a:r>
              <a:rPr lang="pl-PL" dirty="0"/>
              <a:t>Wycieczka jednodniowa nad morze  </a:t>
            </a:r>
          </a:p>
          <a:p>
            <a:r>
              <a:rPr lang="pl-PL" dirty="0"/>
              <a:t>Zwiedzanie </a:t>
            </a:r>
            <a:r>
              <a:rPr lang="pl-PL" dirty="0" err="1"/>
              <a:t>Sewilii</a:t>
            </a:r>
            <a:r>
              <a:rPr lang="pl-PL" dirty="0"/>
              <a:t> z przewodnikiem</a:t>
            </a:r>
          </a:p>
          <a:p>
            <a:r>
              <a:rPr lang="pl-PL" dirty="0"/>
              <a:t>Dodatkowe ubezpieczenie w tym ubezpieczenie od zachorowania i izolacji z powodu  </a:t>
            </a:r>
            <a:r>
              <a:rPr lang="pl-PL" dirty="0" err="1"/>
              <a:t>Covid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E3D598-7CF2-417A-AF8E-B7279278D3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943600" cy="76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15758" cy="759618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br>
              <a:rPr lang="pl-PL" sz="4900" b="1" dirty="0">
                <a:solidFill>
                  <a:srgbClr val="0070C0"/>
                </a:solidFill>
              </a:rPr>
            </a:br>
            <a:r>
              <a:rPr lang="pl-PL" sz="4900" b="1" dirty="0">
                <a:solidFill>
                  <a:srgbClr val="0070C0"/>
                </a:solidFill>
              </a:rPr>
              <a:t>Świadczenia – WYJAZD IV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00808"/>
            <a:ext cx="7903790" cy="4476155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Podróż w obie strony odbędzie się samolotem, </a:t>
            </a:r>
          </a:p>
          <a:p>
            <a:r>
              <a:rPr lang="pl-PL" dirty="0"/>
              <a:t>Podróż w obie strony na lotnisko Modlin  autokarem,</a:t>
            </a:r>
          </a:p>
          <a:p>
            <a:r>
              <a:rPr lang="pl-PL" dirty="0"/>
              <a:t>Transport z lotniska w Faro w Portugali  do miejsca zamieszkania w Sewilli autokarem , </a:t>
            </a:r>
          </a:p>
          <a:p>
            <a:r>
              <a:rPr lang="pl-PL" dirty="0"/>
              <a:t>Na miejscu noclegi oraz  trzy posiłki dziennie,  </a:t>
            </a:r>
          </a:p>
          <a:p>
            <a:r>
              <a:rPr lang="pl-PL" dirty="0"/>
              <a:t>Kurs języka angielskiego i angielskiego zawodowego w wymiarze 20 godzin na terenie naszej szkoły, kurs języka hiszpańskiego i przygotowania kulturowego w wymiarze 10 godzin lekcyjnych oraz zajęcia z pedagogiem i zajęcia z zakresu pierwszej pomocy. </a:t>
            </a:r>
          </a:p>
          <a:p>
            <a:r>
              <a:rPr lang="pl-PL" dirty="0"/>
              <a:t>Bilety na  przejazdy komunikacją miejską</a:t>
            </a:r>
          </a:p>
          <a:p>
            <a:r>
              <a:rPr lang="pl-PL" dirty="0"/>
              <a:t>Wycieczka jednodniowa nad Ocean Atlantycki do miasta Kadyks</a:t>
            </a:r>
          </a:p>
          <a:p>
            <a:r>
              <a:rPr lang="pl-PL" dirty="0"/>
              <a:t>Zwiedzanie </a:t>
            </a:r>
            <a:r>
              <a:rPr lang="pl-PL" dirty="0" err="1"/>
              <a:t>Sewilii</a:t>
            </a:r>
            <a:r>
              <a:rPr lang="pl-PL" dirty="0"/>
              <a:t> z przewodnikiem</a:t>
            </a:r>
          </a:p>
          <a:p>
            <a:r>
              <a:rPr lang="pl-PL" dirty="0"/>
              <a:t>Zwiedzanie pałacu Alkazar w Sewilli</a:t>
            </a:r>
          </a:p>
          <a:p>
            <a:r>
              <a:rPr lang="pl-PL" dirty="0"/>
              <a:t>Zwiedzanie Areny Byków w Sewilli</a:t>
            </a:r>
          </a:p>
          <a:p>
            <a:r>
              <a:rPr lang="pl-PL" dirty="0"/>
              <a:t>Zwiedzanie Stadionu w Sewilli</a:t>
            </a:r>
          </a:p>
          <a:p>
            <a:r>
              <a:rPr lang="pl-PL" dirty="0"/>
              <a:t>Dodatkowe ubezpieczenie w tym ubezpieczenie od zachorowania i izolacji z powodu  </a:t>
            </a:r>
            <a:r>
              <a:rPr lang="pl-PL" dirty="0" err="1"/>
              <a:t>Covid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E3D598-7CF2-417A-AF8E-B7279278D3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943600" cy="76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Rectángulo"/>
          <p:cNvSpPr/>
          <p:nvPr/>
        </p:nvSpPr>
        <p:spPr>
          <a:xfrm>
            <a:off x="0" y="-243408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Sewilla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94" y="29931"/>
            <a:ext cx="1471811" cy="97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19" y="1857364"/>
            <a:ext cx="6164834" cy="41082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19" y="2009764"/>
            <a:ext cx="6164834" cy="41082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5721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1045486" y="307180"/>
            <a:ext cx="59753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Rozrywka</a:t>
            </a:r>
            <a:r>
              <a:rPr lang="pl-PL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cs typeface="+mn-cs"/>
              </a:rPr>
              <a:t> </a:t>
            </a:r>
            <a:endParaRPr lang="es-ES" sz="4400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45" y="207061"/>
            <a:ext cx="1471811" cy="97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Obraz 15" descr="flame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3508" y="2148452"/>
            <a:ext cx="2688592" cy="1867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76" y="3512859"/>
            <a:ext cx="1568974" cy="104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58" y="3985429"/>
            <a:ext cx="3065816" cy="2110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752833" y="1514100"/>
            <a:ext cx="427700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Candara" pitchFamily="34" charset="0"/>
              </a:rPr>
              <a:t>Andaluzyjska stolica zachwyca radością i zgiełkiem panującym na wszystkich ulicach i placach tworzących jej starówkę, gdzie położony jest interesujący kompleks budynków wpisanych na listę światowego dziedzictwa</a:t>
            </a:r>
            <a:r>
              <a:rPr lang="es-ES" sz="2000" dirty="0">
                <a:latin typeface="Candara" pitchFamily="34" charset="0"/>
              </a:rPr>
              <a:t> </a:t>
            </a:r>
            <a:r>
              <a:rPr lang="pl-PL" sz="2000" dirty="0">
                <a:latin typeface="Candara" pitchFamily="34" charset="0"/>
              </a:rPr>
              <a:t>UNESCO </a:t>
            </a:r>
            <a:br>
              <a:rPr lang="es-ES" sz="2000" dirty="0">
                <a:latin typeface="Candara" pitchFamily="34" charset="0"/>
              </a:rPr>
            </a:br>
            <a:r>
              <a:rPr lang="pl-PL" sz="2000" dirty="0">
                <a:latin typeface="Candara" pitchFamily="34" charset="0"/>
              </a:rPr>
              <a:t>oraz pełne ludowego klimatu</a:t>
            </a:r>
            <a:r>
              <a:rPr lang="es-ES" sz="2000" dirty="0">
                <a:latin typeface="Candara" pitchFamily="34" charset="0"/>
              </a:rPr>
              <a:t> </a:t>
            </a:r>
            <a:r>
              <a:rPr lang="pl-PL" sz="2000" dirty="0">
                <a:latin typeface="Candara" pitchFamily="34" charset="0"/>
              </a:rPr>
              <a:t>dzielnice: Triana  czy  La Macarena. Sevilla w przeszłości była portem przeładunkowym dla wszystkich statków wracających z obu ameryk. Można tu spotkać egzotyczne rośliny oraz papugi przywiezione z Ameryki Południowej.</a:t>
            </a:r>
          </a:p>
          <a:p>
            <a:pPr algn="just"/>
            <a:endParaRPr lang="en-GB" sz="2000" dirty="0">
              <a:latin typeface="Calibri" pitchFamily="34" charset="0"/>
            </a:endParaRPr>
          </a:p>
          <a:p>
            <a:pPr algn="just"/>
            <a:endParaRPr lang="en-GB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25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475656" y="451564"/>
            <a:ext cx="59769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Sewill</a:t>
            </a:r>
            <a:r>
              <a:rPr lang="pl-PL" sz="36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a</a:t>
            </a:r>
            <a:r>
              <a:rPr lang="es-ES" sz="36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 </a:t>
            </a:r>
            <a:r>
              <a:rPr lang="pl-PL" sz="36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Stare Miasto</a:t>
            </a:r>
            <a:endParaRPr lang="es-ES" sz="3600" b="1" dirty="0">
              <a:solidFill>
                <a:srgbClr val="002060"/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0" y="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409" y="1850163"/>
            <a:ext cx="4117710" cy="4355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5159364" y="1943444"/>
            <a:ext cx="4032250" cy="4262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dirty="0" err="1">
                <a:latin typeface="Candara" pitchFamily="34" charset="0"/>
                <a:cs typeface="Arial" pitchFamily="34" charset="0"/>
              </a:rPr>
              <a:t>Zabytki</a:t>
            </a:r>
            <a:r>
              <a:rPr lang="es-ES" sz="2000" dirty="0">
                <a:latin typeface="Candara" pitchFamily="34" charset="0"/>
                <a:cs typeface="Arial" pitchFamily="34" charset="0"/>
              </a:rPr>
              <a:t> w </a:t>
            </a:r>
            <a:r>
              <a:rPr lang="es-ES" sz="2000" dirty="0" err="1">
                <a:latin typeface="Candara" pitchFamily="34" charset="0"/>
                <a:cs typeface="Arial" pitchFamily="34" charset="0"/>
              </a:rPr>
              <a:t>Sewilli</a:t>
            </a:r>
            <a:r>
              <a:rPr lang="es-ES" sz="2000" dirty="0">
                <a:latin typeface="Candara" pitchFamily="34" charset="0"/>
                <a:cs typeface="Arial" pitchFamily="34" charset="0"/>
              </a:rPr>
              <a:t>, </a:t>
            </a:r>
            <a:r>
              <a:rPr lang="es-ES" sz="2000" dirty="0" err="1">
                <a:latin typeface="Candara" pitchFamily="34" charset="0"/>
                <a:cs typeface="Arial" pitchFamily="34" charset="0"/>
              </a:rPr>
              <a:t>których</a:t>
            </a:r>
            <a:r>
              <a:rPr lang="es-ES" sz="2000" dirty="0">
                <a:latin typeface="Candara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Candara" pitchFamily="34" charset="0"/>
                <a:cs typeface="Arial" pitchFamily="34" charset="0"/>
              </a:rPr>
              <a:t>nie</a:t>
            </a:r>
            <a:r>
              <a:rPr lang="es-ES" sz="2000" dirty="0">
                <a:latin typeface="Candara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Candara" pitchFamily="34" charset="0"/>
                <a:cs typeface="Arial" pitchFamily="34" charset="0"/>
              </a:rPr>
              <a:t>mo</a:t>
            </a:r>
            <a:r>
              <a:rPr lang="pl-PL" sz="2000" dirty="0">
                <a:latin typeface="Candara" pitchFamily="34" charset="0"/>
              </a:rPr>
              <a:t>ż</a:t>
            </a:r>
            <a:r>
              <a:rPr lang="es-ES" sz="2000" dirty="0" err="1">
                <a:latin typeface="Candara" pitchFamily="34" charset="0"/>
                <a:cs typeface="Arial" pitchFamily="34" charset="0"/>
              </a:rPr>
              <a:t>esz</a:t>
            </a:r>
            <a:r>
              <a:rPr lang="es-ES" sz="2000" dirty="0">
                <a:latin typeface="Candara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Candara" pitchFamily="34" charset="0"/>
                <a:cs typeface="Arial" pitchFamily="34" charset="0"/>
              </a:rPr>
              <a:t>przegapi</a:t>
            </a:r>
            <a:r>
              <a:rPr lang="pl-PL" sz="2000" dirty="0">
                <a:latin typeface="Candara" pitchFamily="34" charset="0"/>
              </a:rPr>
              <a:t>ć</a:t>
            </a:r>
            <a:r>
              <a:rPr lang="es-ES" sz="2000" dirty="0">
                <a:latin typeface="Candara" pitchFamily="34" charset="0"/>
                <a:cs typeface="Arial" pitchFamily="34" charset="0"/>
              </a:rPr>
              <a:t>!</a:t>
            </a:r>
            <a:endParaRPr lang="pl-PL" sz="2000" dirty="0">
              <a:latin typeface="Candara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>
              <a:latin typeface="Candara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000" dirty="0" err="1">
                <a:latin typeface="Candara" pitchFamily="34" charset="0"/>
                <a:cs typeface="Arial" pitchFamily="34" charset="0"/>
              </a:rPr>
              <a:t>Wieża</a:t>
            </a:r>
            <a:r>
              <a:rPr lang="en-GB" sz="2000" dirty="0">
                <a:latin typeface="Candara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Candara" pitchFamily="34" charset="0"/>
                <a:cs typeface="Arial" pitchFamily="34" charset="0"/>
              </a:rPr>
              <a:t>Giralda</a:t>
            </a:r>
            <a:endParaRPr lang="en-GB" sz="2000" dirty="0">
              <a:latin typeface="Candara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000" dirty="0" err="1">
                <a:latin typeface="Candara" pitchFamily="34" charset="0"/>
                <a:cs typeface="Arial" pitchFamily="34" charset="0"/>
              </a:rPr>
              <a:t>Pałac</a:t>
            </a:r>
            <a:r>
              <a:rPr lang="es-ES" sz="2000" dirty="0">
                <a:latin typeface="Candara" pitchFamily="34" charset="0"/>
                <a:cs typeface="Arial" pitchFamily="34" charset="0"/>
              </a:rPr>
              <a:t> Alcázar - Los Reales Alcázares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 dirty="0" err="1">
                <a:latin typeface="Candara" pitchFamily="34" charset="0"/>
                <a:cs typeface="Arial" pitchFamily="34" charset="0"/>
              </a:rPr>
              <a:t>Katedra</a:t>
            </a:r>
            <a:r>
              <a:rPr lang="en-GB" sz="2000" dirty="0">
                <a:latin typeface="Candara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Candara" pitchFamily="34" charset="0"/>
                <a:cs typeface="Arial" pitchFamily="34" charset="0"/>
              </a:rPr>
              <a:t>Sewilla</a:t>
            </a:r>
            <a:endParaRPr lang="en-GB" sz="2000" dirty="0">
              <a:latin typeface="Candara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000" dirty="0" err="1">
                <a:latin typeface="Candara" pitchFamily="34" charset="0"/>
                <a:cs typeface="Arial" pitchFamily="34" charset="0"/>
              </a:rPr>
              <a:t>Złota</a:t>
            </a:r>
            <a:r>
              <a:rPr lang="en-GB" sz="2000" dirty="0">
                <a:latin typeface="Candara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Candara" pitchFamily="34" charset="0"/>
                <a:cs typeface="Arial" pitchFamily="34" charset="0"/>
              </a:rPr>
              <a:t>wieża</a:t>
            </a:r>
            <a:r>
              <a:rPr lang="en-GB" sz="2000" dirty="0">
                <a:latin typeface="Candara" pitchFamily="34" charset="0"/>
                <a:cs typeface="Arial" pitchFamily="34" charset="0"/>
              </a:rPr>
              <a:t> - La </a:t>
            </a:r>
            <a:r>
              <a:rPr lang="pl-PL" sz="2000" dirty="0" err="1">
                <a:latin typeface="Candara" pitchFamily="34" charset="0"/>
                <a:cs typeface="Arial" pitchFamily="34" charset="0"/>
              </a:rPr>
              <a:t>T</a:t>
            </a:r>
            <a:r>
              <a:rPr lang="en-GB" sz="2000" dirty="0" err="1">
                <a:latin typeface="Candara" pitchFamily="34" charset="0"/>
                <a:cs typeface="Arial" pitchFamily="34" charset="0"/>
              </a:rPr>
              <a:t>orre</a:t>
            </a:r>
            <a:r>
              <a:rPr lang="en-GB" sz="2000" dirty="0">
                <a:latin typeface="Candara" pitchFamily="34" charset="0"/>
                <a:cs typeface="Arial" pitchFamily="34" charset="0"/>
              </a:rPr>
              <a:t> de </a:t>
            </a:r>
            <a:r>
              <a:rPr lang="pl-PL" sz="2000" dirty="0">
                <a:latin typeface="Candara" pitchFamily="34" charset="0"/>
                <a:cs typeface="Arial" pitchFamily="34" charset="0"/>
              </a:rPr>
              <a:t>O</a:t>
            </a:r>
            <a:r>
              <a:rPr lang="en-GB" sz="2000" dirty="0" err="1">
                <a:latin typeface="Candara" pitchFamily="34" charset="0"/>
                <a:cs typeface="Arial" pitchFamily="34" charset="0"/>
              </a:rPr>
              <a:t>ro</a:t>
            </a:r>
            <a:endParaRPr lang="en-GB" sz="2000" dirty="0">
              <a:latin typeface="Candara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000" dirty="0" err="1">
                <a:latin typeface="Candara" pitchFamily="34" charset="0"/>
                <a:cs typeface="Arial" pitchFamily="34" charset="0"/>
              </a:rPr>
              <a:t>Plac</a:t>
            </a:r>
            <a:r>
              <a:rPr lang="en-GB" sz="2000" dirty="0">
                <a:latin typeface="Candara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Candara" pitchFamily="34" charset="0"/>
                <a:cs typeface="Arial" pitchFamily="34" charset="0"/>
              </a:rPr>
              <a:t>Hiszpański</a:t>
            </a:r>
            <a:r>
              <a:rPr lang="en-GB" sz="2000" dirty="0">
                <a:latin typeface="Candara" pitchFamily="34" charset="0"/>
                <a:cs typeface="Arial" pitchFamily="34" charset="0"/>
              </a:rPr>
              <a:t> - Plaza de </a:t>
            </a:r>
            <a:r>
              <a:rPr lang="en-GB" sz="2000" dirty="0" err="1">
                <a:latin typeface="Candara" pitchFamily="34" charset="0"/>
                <a:cs typeface="Arial" pitchFamily="34" charset="0"/>
              </a:rPr>
              <a:t>España</a:t>
            </a:r>
            <a:endParaRPr lang="en-GB" sz="2000" dirty="0">
              <a:latin typeface="Candara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94" y="227895"/>
            <a:ext cx="1471811" cy="97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0809" y="2002563"/>
            <a:ext cx="4117710" cy="4355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9391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13 CuadroTexto"/>
          <p:cNvSpPr txBox="1">
            <a:spLocks noChangeArrowheads="1"/>
          </p:cNvSpPr>
          <p:nvPr/>
        </p:nvSpPr>
        <p:spPr bwMode="auto">
          <a:xfrm>
            <a:off x="1748605" y="394226"/>
            <a:ext cx="59769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Zabytki Starego Miasta</a:t>
            </a:r>
            <a:endParaRPr lang="en-CA" sz="3600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algn="just"/>
            <a:endParaRPr lang="es-ES" sz="4400" b="1" dirty="0">
              <a:latin typeface="Candara" panose="020E0502030303020204" pitchFamily="34" charset="0"/>
            </a:endParaRP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933450" y="1773238"/>
            <a:ext cx="392588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63"/>
              </a:lnSpc>
            </a:pPr>
            <a:endParaRPr lang="en-CA">
              <a:solidFill>
                <a:srgbClr val="073D86"/>
              </a:solidFill>
              <a:latin typeface="Candara" pitchFamily="34" charset="0"/>
            </a:endParaRPr>
          </a:p>
          <a:p>
            <a:pPr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  <a:p>
            <a:endParaRPr lang="en-GB" sz="2000">
              <a:latin typeface="Calibri" pitchFamily="34" charset="0"/>
            </a:endParaRPr>
          </a:p>
          <a:p>
            <a:endParaRPr lang="pl-PL" sz="2000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22536" name="TextBox 2"/>
          <p:cNvSpPr txBox="1">
            <a:spLocks noChangeArrowheads="1"/>
          </p:cNvSpPr>
          <p:nvPr/>
        </p:nvSpPr>
        <p:spPr bwMode="auto">
          <a:xfrm>
            <a:off x="785075" y="1590615"/>
            <a:ext cx="4126815" cy="205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700" b="1" dirty="0" err="1">
                <a:solidFill>
                  <a:srgbClr val="002060"/>
                </a:solidFill>
                <a:latin typeface="Candara" pitchFamily="34" charset="0"/>
              </a:rPr>
              <a:t>Plac</a:t>
            </a:r>
            <a:r>
              <a:rPr lang="en-CA" sz="1700" b="1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CA" sz="1700" b="1" dirty="0" err="1">
                <a:solidFill>
                  <a:srgbClr val="002060"/>
                </a:solidFill>
                <a:latin typeface="Candara" pitchFamily="34" charset="0"/>
              </a:rPr>
              <a:t>Hiszpański</a:t>
            </a:r>
            <a:r>
              <a:rPr lang="en-CA" sz="1700" b="1" dirty="0">
                <a:solidFill>
                  <a:srgbClr val="002060"/>
                </a:solidFill>
                <a:latin typeface="Candara" pitchFamily="34" charset="0"/>
              </a:rPr>
              <a:t> </a:t>
            </a:r>
          </a:p>
          <a:p>
            <a:pPr algn="just"/>
            <a:r>
              <a:rPr lang="en-GB" sz="1700" dirty="0">
                <a:solidFill>
                  <a:srgbClr val="262626"/>
                </a:solidFill>
                <a:latin typeface="Candara" pitchFamily="34" charset="0"/>
              </a:rPr>
              <a:t>(</a:t>
            </a:r>
            <a:r>
              <a:rPr lang="en-GB" sz="1700" dirty="0" err="1">
                <a:latin typeface="Candara" pitchFamily="34" charset="0"/>
              </a:rPr>
              <a:t>po</a:t>
            </a:r>
            <a:r>
              <a:rPr lang="en-GB" sz="1700" dirty="0">
                <a:latin typeface="Candara" pitchFamily="34" charset="0"/>
              </a:rPr>
              <a:t> </a:t>
            </a:r>
            <a:r>
              <a:rPr lang="en-GB" sz="1700" dirty="0" err="1">
                <a:latin typeface="Candara" pitchFamily="34" charset="0"/>
              </a:rPr>
              <a:t>hiszp</a:t>
            </a:r>
            <a:r>
              <a:rPr lang="en-GB" sz="1700" dirty="0">
                <a:latin typeface="Candara" pitchFamily="34" charset="0"/>
              </a:rPr>
              <a:t>." Plaza de </a:t>
            </a:r>
            <a:r>
              <a:rPr lang="en-GB" sz="1700" dirty="0" err="1">
                <a:latin typeface="Candara" pitchFamily="34" charset="0"/>
              </a:rPr>
              <a:t>España</a:t>
            </a:r>
            <a:r>
              <a:rPr lang="en-GB" sz="1700" dirty="0">
                <a:latin typeface="Candara" pitchFamily="34" charset="0"/>
              </a:rPr>
              <a:t> ") </a:t>
            </a:r>
            <a:r>
              <a:rPr lang="pl-PL" sz="1700" dirty="0">
                <a:latin typeface="Candara" pitchFamily="34" charset="0"/>
              </a:rPr>
              <a:t>powstał na terenie Parku Marii Luizy w 1928 roku, specjalnie na wystawę Iberoamerykańską, według projektu  </a:t>
            </a:r>
            <a:r>
              <a:rPr lang="pl-PL" sz="1700" dirty="0" err="1">
                <a:latin typeface="Candara" pitchFamily="34" charset="0"/>
              </a:rPr>
              <a:t>Aníbala</a:t>
            </a:r>
            <a:r>
              <a:rPr lang="pl-PL" sz="1700" dirty="0">
                <a:latin typeface="Candara" pitchFamily="34" charset="0"/>
              </a:rPr>
              <a:t> </a:t>
            </a:r>
            <a:r>
              <a:rPr lang="pl-PL" sz="1700" dirty="0" err="1">
                <a:latin typeface="Candara" pitchFamily="34" charset="0"/>
              </a:rPr>
              <a:t>Gonzálesa</a:t>
            </a:r>
            <a:r>
              <a:rPr lang="pl-PL" sz="1700" dirty="0">
                <a:latin typeface="Candara" pitchFamily="34" charset="0"/>
              </a:rPr>
              <a:t>. Budowla powstała w stylu </a:t>
            </a:r>
            <a:r>
              <a:rPr lang="pl-PL" sz="1700" dirty="0" err="1">
                <a:latin typeface="Candara" pitchFamily="34" charset="0"/>
              </a:rPr>
              <a:t>neo</a:t>
            </a:r>
            <a:r>
              <a:rPr lang="pl-PL" sz="1700" dirty="0">
                <a:latin typeface="Candara" pitchFamily="34" charset="0"/>
              </a:rPr>
              <a:t>-mudejar z elementami art </a:t>
            </a:r>
            <a:r>
              <a:rPr lang="pl-PL" sz="1700" dirty="0" err="1">
                <a:latin typeface="Candara" pitchFamily="34" charset="0"/>
              </a:rPr>
              <a:t>deco</a:t>
            </a:r>
            <a:r>
              <a:rPr lang="es-ES" sz="1700" dirty="0">
                <a:latin typeface="Candara" pitchFamily="34" charset="0"/>
              </a:rPr>
              <a:t>.</a:t>
            </a:r>
            <a:endParaRPr lang="en-CA" sz="1700" dirty="0">
              <a:latin typeface="Candara" pitchFamily="34" charset="0"/>
            </a:endParaRPr>
          </a:p>
        </p:txBody>
      </p:sp>
      <p:sp>
        <p:nvSpPr>
          <p:cNvPr id="16" name="7 Rectángulo"/>
          <p:cNvSpPr/>
          <p:nvPr/>
        </p:nvSpPr>
        <p:spPr>
          <a:xfrm>
            <a:off x="-108520" y="-315416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/>
          <a:srcRect b="12685"/>
          <a:stretch/>
        </p:blipFill>
        <p:spPr>
          <a:xfrm>
            <a:off x="5398985" y="1687009"/>
            <a:ext cx="3257920" cy="1958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40" name="Picture 2" descr="C:\Users\Amelia\Desktop\Alcaz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043" y="4259803"/>
            <a:ext cx="4291013" cy="2265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41" name="TextBox 10"/>
          <p:cNvSpPr txBox="1">
            <a:spLocks noChangeArrowheads="1"/>
          </p:cNvSpPr>
          <p:nvPr/>
        </p:nvSpPr>
        <p:spPr bwMode="auto">
          <a:xfrm>
            <a:off x="5141911" y="4299878"/>
            <a:ext cx="3494162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700" b="1" dirty="0" err="1">
                <a:solidFill>
                  <a:srgbClr val="002060"/>
                </a:solidFill>
                <a:latin typeface="Candara" pitchFamily="34" charset="0"/>
              </a:rPr>
              <a:t>Pałac</a:t>
            </a:r>
            <a:r>
              <a:rPr lang="pl-PL" sz="1700" b="1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andara" pitchFamily="34" charset="0"/>
              </a:rPr>
              <a:t>Alcázar</a:t>
            </a:r>
            <a:r>
              <a:rPr lang="en-GB" sz="1700" b="1" dirty="0">
                <a:solidFill>
                  <a:srgbClr val="002060"/>
                </a:solidFill>
                <a:latin typeface="Candara" pitchFamily="34" charset="0"/>
              </a:rPr>
              <a:t> </a:t>
            </a:r>
            <a:endParaRPr lang="pl-PL" sz="1700" b="1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es-ES" sz="1700" dirty="0">
                <a:latin typeface="Candara" pitchFamily="34" charset="0"/>
              </a:rPr>
              <a:t>Pałac królewski w stylu mudejar,</a:t>
            </a:r>
            <a:r>
              <a:rPr lang="pl-PL" sz="1700" dirty="0">
                <a:latin typeface="Candara" pitchFamily="34" charset="0"/>
              </a:rPr>
              <a:t> </a:t>
            </a:r>
          </a:p>
          <a:p>
            <a:r>
              <a:rPr lang="pl-PL" sz="1700" dirty="0">
                <a:latin typeface="Candara" pitchFamily="34" charset="0"/>
              </a:rPr>
              <a:t>którego początki sięgają XI w., kiedy rezydowali tutaj przedstawiciele </a:t>
            </a:r>
          </a:p>
          <a:p>
            <a:r>
              <a:rPr lang="pl-PL" sz="1700" dirty="0">
                <a:latin typeface="Candara" pitchFamily="34" charset="0"/>
              </a:rPr>
              <a:t>kalifatu kordobańskiego</a:t>
            </a:r>
            <a:r>
              <a:rPr lang="es-ES" sz="1700" dirty="0">
                <a:latin typeface="Candara" pitchFamily="34" charset="0"/>
              </a:rPr>
              <a:t>.</a:t>
            </a:r>
            <a:r>
              <a:rPr lang="pl-PL" sz="1700" dirty="0">
                <a:latin typeface="Candara" pitchFamily="34" charset="0"/>
              </a:rPr>
              <a:t> </a:t>
            </a:r>
          </a:p>
          <a:p>
            <a:r>
              <a:rPr lang="pl-PL" sz="1700" dirty="0">
                <a:latin typeface="Candara" pitchFamily="34" charset="0"/>
              </a:rPr>
              <a:t>Budowla zawiera wiele sal,  patios i ogrodów</a:t>
            </a:r>
            <a:r>
              <a:rPr lang="es-ES" sz="1700" dirty="0">
                <a:latin typeface="Candara" pitchFamily="34" charset="0"/>
              </a:rPr>
              <a:t>.</a:t>
            </a:r>
            <a:endParaRPr lang="en-GB" sz="1700" dirty="0">
              <a:latin typeface="Candara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78" y="46013"/>
            <a:ext cx="1296144" cy="8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7"/>
          <p:cNvPicPr>
            <a:picLocks noChangeAspect="1"/>
          </p:cNvPicPr>
          <p:nvPr/>
        </p:nvPicPr>
        <p:blipFill rotWithShape="1">
          <a:blip r:embed="rId5" cstate="print"/>
          <a:srcRect b="12685"/>
          <a:stretch/>
        </p:blipFill>
        <p:spPr>
          <a:xfrm>
            <a:off x="5292080" y="1700808"/>
            <a:ext cx="3257920" cy="1958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790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13 CuadroTexto"/>
          <p:cNvSpPr txBox="1">
            <a:spLocks noChangeArrowheads="1"/>
          </p:cNvSpPr>
          <p:nvPr/>
        </p:nvSpPr>
        <p:spPr bwMode="auto">
          <a:xfrm>
            <a:off x="1252396" y="563255"/>
            <a:ext cx="5975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Zabytki Starego Miasta</a:t>
            </a:r>
            <a:endParaRPr lang="en-CA" sz="3600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algn="ctr"/>
            <a:endParaRPr lang="es-ES" sz="4400" b="1" dirty="0">
              <a:latin typeface="Candara" panose="020E0502030303020204" pitchFamily="34" charset="0"/>
            </a:endParaRPr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933450" y="1503363"/>
            <a:ext cx="4554538" cy="418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sz="1700" b="1" dirty="0">
                <a:solidFill>
                  <a:srgbClr val="002060"/>
                </a:solidFill>
                <a:latin typeface="Candara" pitchFamily="34" charset="0"/>
              </a:rPr>
              <a:t>Katedra Sewilla</a:t>
            </a:r>
            <a:endParaRPr lang="pl-PL" sz="1700" b="1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pl-PL" sz="1700" dirty="0">
                <a:latin typeface="Candara" pitchFamily="34" charset="0"/>
              </a:rPr>
              <a:t>Katedra Najświętszej Marii Panny w Sewilli</a:t>
            </a:r>
            <a:r>
              <a:rPr lang="en-GB" sz="1700" dirty="0">
                <a:latin typeface="Candara" pitchFamily="34" charset="0"/>
              </a:rPr>
              <a:t>, </a:t>
            </a:r>
            <a:r>
              <a:rPr lang="pl-PL" sz="1700" dirty="0">
                <a:latin typeface="Candara" pitchFamily="34" charset="0"/>
              </a:rPr>
              <a:t>gotycka katedra, powstała w Sewilli w miejscu meczetu zbudowanego przez muzułmańską dynastię </a:t>
            </a:r>
            <a:r>
              <a:rPr lang="pl-PL" sz="1700" dirty="0" err="1">
                <a:latin typeface="Candara" pitchFamily="34" charset="0"/>
              </a:rPr>
              <a:t>Almohadów</a:t>
            </a:r>
            <a:r>
              <a:rPr lang="pl-PL" sz="1700" dirty="0">
                <a:latin typeface="Candara" pitchFamily="34" charset="0"/>
              </a:rPr>
              <a:t>. Katedra jest największym i jednym z najwspanialszych kościołów gotyckich na świecie.</a:t>
            </a:r>
            <a:endParaRPr lang="en-CA" sz="1700" dirty="0">
              <a:latin typeface="Candara" pitchFamily="34" charset="0"/>
            </a:endParaRPr>
          </a:p>
          <a:p>
            <a:pPr>
              <a:lnSpc>
                <a:spcPts val="2163"/>
              </a:lnSpc>
            </a:pPr>
            <a:endParaRPr lang="en-CA" sz="1700" dirty="0">
              <a:solidFill>
                <a:srgbClr val="073D86"/>
              </a:solidFill>
              <a:latin typeface="Candara" pitchFamily="34" charset="0"/>
            </a:endParaRPr>
          </a:p>
          <a:p>
            <a:pPr>
              <a:lnSpc>
                <a:spcPts val="2163"/>
              </a:lnSpc>
            </a:pPr>
            <a:endParaRPr lang="en-CA" sz="17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pl-PL" sz="1700" dirty="0">
              <a:latin typeface="Calibri" pitchFamily="34" charset="0"/>
            </a:endParaRPr>
          </a:p>
          <a:p>
            <a:endParaRPr lang="en-GB" sz="1700" dirty="0">
              <a:latin typeface="Calibri" pitchFamily="34" charset="0"/>
            </a:endParaRPr>
          </a:p>
          <a:p>
            <a:endParaRPr lang="pl-PL" sz="1700" dirty="0">
              <a:latin typeface="Calibri" pitchFamily="34" charset="0"/>
            </a:endParaRPr>
          </a:p>
          <a:p>
            <a:endParaRPr lang="en-GB" sz="1700" dirty="0">
              <a:latin typeface="Calibri" pitchFamily="34" charset="0"/>
            </a:endParaRPr>
          </a:p>
          <a:p>
            <a:endParaRPr lang="en-GB" sz="1700" dirty="0">
              <a:latin typeface="Calibri" pitchFamily="34" charset="0"/>
            </a:endParaRPr>
          </a:p>
          <a:p>
            <a:endParaRPr lang="en-GB" sz="1700" dirty="0">
              <a:latin typeface="Calibri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90941" y="2722991"/>
            <a:ext cx="6867158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/>
          <a:srcRect b="7340"/>
          <a:stretch/>
        </p:blipFill>
        <p:spPr>
          <a:xfrm>
            <a:off x="5643570" y="1928802"/>
            <a:ext cx="3168352" cy="2076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703" y="3693189"/>
            <a:ext cx="3312368" cy="248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16" name="TextBox 5"/>
          <p:cNvSpPr txBox="1">
            <a:spLocks noChangeArrowheads="1"/>
          </p:cNvSpPr>
          <p:nvPr/>
        </p:nvSpPr>
        <p:spPr bwMode="auto">
          <a:xfrm>
            <a:off x="4787900" y="4581525"/>
            <a:ext cx="403225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700" b="1" dirty="0">
                <a:solidFill>
                  <a:srgbClr val="002060"/>
                </a:solidFill>
                <a:latin typeface="Candara" pitchFamily="34" charset="0"/>
              </a:rPr>
              <a:t>Wieża </a:t>
            </a:r>
            <a:r>
              <a:rPr lang="pl-PL" sz="1700" b="1" dirty="0" err="1">
                <a:solidFill>
                  <a:srgbClr val="002060"/>
                </a:solidFill>
                <a:latin typeface="Candara" pitchFamily="34" charset="0"/>
              </a:rPr>
              <a:t>Giralda</a:t>
            </a:r>
            <a:endParaRPr lang="pl-PL" sz="1700" b="1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es-ES" sz="1700" dirty="0">
                <a:latin typeface="Candara" pitchFamily="34" charset="0"/>
              </a:rPr>
              <a:t>D</a:t>
            </a:r>
            <a:r>
              <a:rPr lang="pl-PL" sz="1700" dirty="0" err="1">
                <a:latin typeface="Candara" pitchFamily="34" charset="0"/>
              </a:rPr>
              <a:t>zwonnica</a:t>
            </a:r>
            <a:r>
              <a:rPr lang="pl-PL" sz="1700" dirty="0">
                <a:latin typeface="Candara" pitchFamily="34" charset="0"/>
              </a:rPr>
              <a:t> katedry</a:t>
            </a:r>
            <a:r>
              <a:rPr lang="es-ES" sz="1700" dirty="0">
                <a:latin typeface="Candara" pitchFamily="34" charset="0"/>
              </a:rPr>
              <a:t>, która</a:t>
            </a:r>
            <a:r>
              <a:rPr lang="pl-PL" sz="1700" dirty="0">
                <a:latin typeface="Candara" pitchFamily="34" charset="0"/>
              </a:rPr>
              <a:t> pełniła początkowo funkcję minaretu</a:t>
            </a:r>
            <a:r>
              <a:rPr lang="es-ES" sz="1700" dirty="0">
                <a:latin typeface="Candara" pitchFamily="34" charset="0"/>
              </a:rPr>
              <a:t>. W</a:t>
            </a:r>
            <a:r>
              <a:rPr lang="pl-PL" sz="1700" dirty="0">
                <a:latin typeface="Candara" pitchFamily="34" charset="0"/>
              </a:rPr>
              <a:t> 1987 roku Katedra wraz z </a:t>
            </a:r>
            <a:r>
              <a:rPr lang="pl-PL" sz="1700" dirty="0" err="1">
                <a:latin typeface="Candara" pitchFamily="34" charset="0"/>
              </a:rPr>
              <a:t>Alcázarem</a:t>
            </a:r>
            <a:r>
              <a:rPr lang="pl-PL" sz="1700" dirty="0">
                <a:latin typeface="Candara" pitchFamily="34" charset="0"/>
              </a:rPr>
              <a:t> i Głównym Archiwum Indii została wpisana na listę światowego dziedzictwa UNESCO</a:t>
            </a:r>
            <a:endParaRPr lang="en-GB" sz="1700" dirty="0">
              <a:latin typeface="Candara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11" y="110898"/>
            <a:ext cx="1471811" cy="97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/>
          <p:cNvPicPr>
            <a:picLocks noChangeAspect="1"/>
          </p:cNvPicPr>
          <p:nvPr/>
        </p:nvPicPr>
        <p:blipFill rotWithShape="1">
          <a:blip r:embed="rId4" cstate="print"/>
          <a:srcRect b="7340"/>
          <a:stretch/>
        </p:blipFill>
        <p:spPr>
          <a:xfrm>
            <a:off x="5508104" y="1988840"/>
            <a:ext cx="3168352" cy="2076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645024"/>
            <a:ext cx="3312368" cy="248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015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>
            <a:off x="0" y="0"/>
            <a:ext cx="642909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8262" y="14086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  <a:latin typeface="Candara" pitchFamily="34" charset="0"/>
              </a:rPr>
              <a:t>Wycieczka do Kadyksu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0"/>
            <a:ext cx="1471811" cy="97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811767" y="1548902"/>
            <a:ext cx="41719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187624" y="1305343"/>
            <a:ext cx="78488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1600" b="1" dirty="0"/>
              <a:t>Wyjazd: 09:00 rano spod miejsca Waszego zakwaterowania w Sewilli. Koordynator projektu odbierze Was z rezydencji i zaprowadzi do autokaru. Oprócz tego, każdy uczestnik otrzyma mapę miasta i przydatne informacje dotyczące wyjazdu </a:t>
            </a:r>
          </a:p>
          <a:p>
            <a:r>
              <a:rPr lang="pl-PL" sz="1600" dirty="0"/>
              <a:t> Przyjazd do Kadyksu: 10:30 </a:t>
            </a:r>
          </a:p>
          <a:p>
            <a:r>
              <a:rPr lang="pl-PL" sz="1600" dirty="0"/>
              <a:t> </a:t>
            </a:r>
            <a:r>
              <a:rPr lang="pl-PL" sz="1600" b="1" dirty="0"/>
              <a:t>Zwiedzanie miasta z koordynatorem: 11:00-13:30 </a:t>
            </a:r>
          </a:p>
          <a:p>
            <a:r>
              <a:rPr lang="pl-PL" sz="1600" dirty="0"/>
              <a:t> </a:t>
            </a:r>
            <a:r>
              <a:rPr lang="pl-PL" sz="1600" b="1" dirty="0"/>
              <a:t>Przerwa na lunch: 13:30-14:30 </a:t>
            </a:r>
          </a:p>
          <a:p>
            <a:r>
              <a:rPr lang="pl-PL" sz="1600" dirty="0"/>
              <a:t> </a:t>
            </a:r>
            <a:r>
              <a:rPr lang="pl-PL" sz="1600" b="1" dirty="0"/>
              <a:t>Czas wolny: 14:30-17:00 </a:t>
            </a:r>
          </a:p>
          <a:p>
            <a:r>
              <a:rPr lang="pl-PL" sz="1600" dirty="0"/>
              <a:t> </a:t>
            </a:r>
            <a:r>
              <a:rPr lang="pl-PL" sz="1600" b="1" dirty="0"/>
              <a:t>Powrót: 17:00 </a:t>
            </a:r>
          </a:p>
          <a:p>
            <a:r>
              <a:rPr lang="pl-PL" sz="1600" dirty="0"/>
              <a:t> </a:t>
            </a:r>
            <a:r>
              <a:rPr lang="pl-PL" sz="1600" b="1" dirty="0"/>
              <a:t>Przyjazd do Sewilli: 18:30 </a:t>
            </a:r>
          </a:p>
        </p:txBody>
      </p:sp>
      <p:pic>
        <p:nvPicPr>
          <p:cNvPr id="10" name="Symbol zastępczy zawartości 9" descr="kadyks-cadiz-najstarsze-miasto-w-hiszpanii-andaluzja-andalucia-hiszpan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4107075"/>
            <a:ext cx="8100392" cy="2550284"/>
          </a:xfrm>
        </p:spPr>
      </p:pic>
    </p:spTree>
    <p:extLst>
      <p:ext uri="{BB962C8B-B14F-4D97-AF65-F5344CB8AC3E}">
        <p14:creationId xmlns:p14="http://schemas.microsoft.com/office/powerpoint/2010/main" val="28613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412777"/>
            <a:ext cx="8280920" cy="5760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 INTELIGENTNY DOM SOLARNY/FOTOWOLTAIKA”.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7992888" cy="270833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dniach 09.10.2021 r. - 23.10.2021 r.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uczniowie z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Zespołu Szkół Zawodowych im. Marii Skłodowskiej-Curie w Płocku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zawodzie: technik elektryk odbędą  staż zagraniczny w Hiszpanii. 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Praktyki odbędą 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się w hiszpańskiej szkole </a:t>
            </a: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SAFA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Nuestra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Señora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Los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Reyes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 Sewilli. 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D516E7F-91EB-4962-92C1-D3DDD9406B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7216"/>
            <a:ext cx="8136904" cy="92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B7AD1C1-02EA-4BB5-A183-327D5950D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37888"/>
            <a:ext cx="2993497" cy="212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1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1 Imagen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857232"/>
            <a:ext cx="2268000" cy="647835"/>
          </a:xfrm>
          <a:prstGeom prst="rect">
            <a:avLst/>
          </a:prstGeom>
        </p:spPr>
      </p:pic>
      <p:sp>
        <p:nvSpPr>
          <p:cNvPr id="5" name="7 Rectángulo"/>
          <p:cNvSpPr/>
          <p:nvPr/>
        </p:nvSpPr>
        <p:spPr>
          <a:xfrm>
            <a:off x="0" y="0"/>
            <a:ext cx="642909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1454" y="1989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ZWIEDZANIE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71538" y="1643050"/>
            <a:ext cx="41719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0"/>
            <a:ext cx="1471811" cy="97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5148526" y="1984567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pl-PL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pl-PL" dirty="0">
              <a:latin typeface="Candara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99592" y="1556792"/>
            <a:ext cx="3312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Jest to najstarsze i nieprzerwanie zamieszkane miasto w Hiszpanii. To typowe andaluzyjskie miasto przepełnione jest bogactwem atrakcyjnych widoków oraz dobrze zachowanymi zabytkami. Położone jest tuż nad brzegiem oceanu. To stąd Krzysztof Kolumb rozpoczął wyprawę do Ameryki. </a:t>
            </a:r>
          </a:p>
          <a:p>
            <a:r>
              <a:rPr lang="pl-PL" dirty="0"/>
              <a:t>Centrum miasta urzeka starymi budynkami i przepięknymi placami oraz wieloma kawiarniami i barami. Wielbiciele słońca mogą odpocząć i wyciszyć się na pobliskich plażach. </a:t>
            </a:r>
          </a:p>
        </p:txBody>
      </p:sp>
      <p:pic>
        <p:nvPicPr>
          <p:cNvPr id="12" name="Obraz 11" descr="800-kadyks-catedra-nuova-fotolia_51499124_f.c.g.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80928"/>
            <a:ext cx="500404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5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80528" y="260648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99592" y="260648"/>
            <a:ext cx="5400675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Opieka zdrowotna w Hiszpanii</a:t>
            </a:r>
            <a:endParaRPr lang="es-ES" sz="3400" b="1" dirty="0">
              <a:solidFill>
                <a:srgbClr val="002060"/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3320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732" y="1982951"/>
            <a:ext cx="46799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Obywatele krajów Unii Europejskiej są uprawnieni do otrzymania bezpłatnej pomocy medycznej w Hiszpanii na podstawie Europejskiej Karty Ubezpieczenia Zdrowotnego (EKUZ).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Przypominamy o konieczności zabrania jej ze sobą. W przeciwnym wypadku czas oczekiwania na lekarza wydłuży się, a niektóre przychodnie mogą odmówić przyjęcia pacjenta. </a:t>
            </a:r>
            <a:endParaRPr lang="en-GB" sz="2000" dirty="0">
              <a:latin typeface="Candara" panose="020E0502030303020204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Candara" panose="020E0502030303020204" pitchFamily="34" charset="0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71" y="48683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34" y="2442528"/>
            <a:ext cx="3355580" cy="2140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34" y="2594928"/>
            <a:ext cx="3355580" cy="2140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547813" y="414219"/>
            <a:ext cx="5400675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400" b="1" dirty="0">
                <a:solidFill>
                  <a:srgbClr val="002060"/>
                </a:solidFill>
                <a:latin typeface="Candara" panose="020E0502030303020204" pitchFamily="34" charset="0"/>
              </a:rPr>
              <a:t>Kaucja</a:t>
            </a:r>
            <a:endParaRPr lang="es-ES" sz="34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/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  <a:p>
            <a:r>
              <a:rPr lang="pl-PL"/>
              <a:t> 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39961" y="1103297"/>
            <a:ext cx="4464050" cy="50629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Candara" panose="020E0502030303020204" pitchFamily="34" charset="0"/>
              </a:rPr>
              <a:t>W dniu przyjazdu praktykanci zostaną poproszeni o pozostawienie kaucji w wysokości </a:t>
            </a:r>
            <a:r>
              <a:rPr lang="pl-PL" sz="1700" b="1" dirty="0">
                <a:latin typeface="Candara" panose="020E0502030303020204" pitchFamily="34" charset="0"/>
              </a:rPr>
              <a:t>2</a:t>
            </a:r>
            <a:r>
              <a:rPr lang="en-CA" sz="1700" b="1" dirty="0">
                <a:latin typeface="Candara" panose="020E0502030303020204" pitchFamily="34" charset="0"/>
              </a:rPr>
              <a:t>0 Euro</a:t>
            </a:r>
            <a:r>
              <a:rPr lang="pl-PL" sz="1700" b="1" dirty="0">
                <a:latin typeface="Candara" panose="020E0502030303020204" pitchFamily="34" charset="0"/>
              </a:rPr>
              <a:t> </a:t>
            </a:r>
            <a:r>
              <a:rPr lang="pl-PL" sz="1700" dirty="0">
                <a:latin typeface="Candara" panose="020E0502030303020204" pitchFamily="34" charset="0"/>
              </a:rPr>
              <a:t>w celu pokrycia kosztów drobnych zniszczeń (jeśli takie będą miały miejce).</a:t>
            </a:r>
            <a:endParaRPr lang="pl-PL" sz="1700" dirty="0">
              <a:latin typeface="Candara" panose="020E0502030303020204" pitchFamily="34" charset="0"/>
              <a:cs typeface="Candar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Candara" panose="020E0502030303020204" pitchFamily="34" charset="0"/>
              <a:cs typeface="Candar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Candara" panose="020E0502030303020204" pitchFamily="34" charset="0"/>
              </a:rPr>
              <a:t>W przypadku zniszczenia wyposażenia zakwaterowania, stażysta ma obowiązek pokryć koszt zakupu nowego o takiej samej wartości jak to zniszczone lub pokryć koszty jego naprawy.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Candara" panose="020E0502030303020204" pitchFamily="34" charset="0"/>
              <a:cs typeface="Candar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Candara" panose="020E0502030303020204" pitchFamily="34" charset="0"/>
              </a:rPr>
              <a:t>Kaucja będzie zwrócona w całości pod koniec pobytu tylko, jeśli w czasie kontroli stanu miejsca zakwaterowania nie zostaną zauważone żadne szkody i/lub zniszczenia i regulamin w żadnym momencie nie zostanie złamany. </a:t>
            </a:r>
            <a:endParaRPr lang="en-GB" sz="1700" dirty="0">
              <a:latin typeface="Candara" panose="020E0502030303020204" pitchFamily="34" charset="0"/>
            </a:endParaRPr>
          </a:p>
          <a:p>
            <a:pPr>
              <a:defRPr/>
            </a:pPr>
            <a:endParaRPr lang="en-GB" sz="1700" dirty="0">
              <a:latin typeface="Candara" panose="020E0502030303020204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5370" name="10 Imagen" descr="20 euro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07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22056" y="1411943"/>
            <a:ext cx="2175429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11 Imagen" descr="YOD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853393"/>
            <a:ext cx="2146300" cy="308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848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187626" y="206558"/>
            <a:ext cx="69362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REZYDENCJA HYTASA w Sewilli </a:t>
            </a:r>
          </a:p>
          <a:p>
            <a:pPr algn="ctr">
              <a:defRPr/>
            </a:pPr>
            <a:r>
              <a:rPr lang="pl-PL" sz="2000" b="1" dirty="0" err="1">
                <a:solidFill>
                  <a:srgbClr val="002060"/>
                </a:solidFill>
                <a:latin typeface="Candara" panose="020E0502030303020204" pitchFamily="34" charset="0"/>
              </a:rPr>
              <a:t>Avenida</a:t>
            </a:r>
            <a:r>
              <a:rPr lang="pl-PL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de </a:t>
            </a:r>
            <a:r>
              <a:rPr lang="pl-PL" sz="2000" b="1" dirty="0" err="1">
                <a:solidFill>
                  <a:srgbClr val="002060"/>
                </a:solidFill>
                <a:latin typeface="Candara" panose="020E0502030303020204" pitchFamily="34" charset="0"/>
              </a:rPr>
              <a:t>Hytasa</a:t>
            </a:r>
            <a:r>
              <a:rPr lang="pl-PL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 55  41006 Sevilla e-mail: info@euromind.es tel.: +34 955 220 932</a:t>
            </a:r>
            <a:endParaRPr lang="es-ES" sz="20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/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  <a:p>
            <a:r>
              <a:rPr lang="pl-PL"/>
              <a:t> 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78674" y="1077222"/>
            <a:ext cx="71777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Pokoje wieloosobowe dla praktykantów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Osobne pokoje dla nauczycieli towarzyszących grupie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3 posiłki dziennie (śniadanie, obiad i kolacja)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Nieograniczony dostęp do herbaty, kawy i przekąsek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Serwis sprzątający i pralnia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Pokoje wyposażone w klimatyzację i ogrzewanie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Bezpłatny dostęp do Internetu (Wi-Fi)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Doskonałe zakwaterowanie dla dużych grup (do ok. 25 osób)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andara" panose="020E0502030303020204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78969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415170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421196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8180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621787" y="363495"/>
            <a:ext cx="79647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REZYDENCJA JUAN GAITAN W MALADZE </a:t>
            </a:r>
          </a:p>
          <a:p>
            <a:pPr algn="ctr"/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Avenida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Calle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Juan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Gaitan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18 Malaga</a:t>
            </a:r>
          </a:p>
          <a:p>
            <a:pPr algn="ctr"/>
            <a:r>
              <a:rPr lang="pl-PL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e-mail: info@euromind.es tel.: +34 955 220 932</a:t>
            </a:r>
            <a:endParaRPr lang="pl-PL" sz="20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/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  <a:p>
            <a:r>
              <a:rPr lang="pl-PL"/>
              <a:t> </a:t>
            </a:r>
            <a:endParaRPr lang="en-GB"/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285" y="109730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09FC5A6-9EC7-4073-9068-709C0C5B92D9}"/>
              </a:ext>
            </a:extLst>
          </p:cNvPr>
          <p:cNvSpPr txBox="1"/>
          <p:nvPr/>
        </p:nvSpPr>
        <p:spPr>
          <a:xfrm>
            <a:off x="1187624" y="1700807"/>
            <a:ext cx="720080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dirty="0"/>
          </a:p>
          <a:p>
            <a:pPr algn="ctr"/>
            <a:r>
              <a:rPr lang="pl-PL" dirty="0"/>
              <a:t>Firma </a:t>
            </a:r>
            <a:r>
              <a:rPr lang="pl-PL" dirty="0" err="1"/>
              <a:t>Euromind</a:t>
            </a:r>
            <a:r>
              <a:rPr lang="pl-PL" dirty="0"/>
              <a:t> oferuje w MALADZE : rezydencję idealną dla grup liczących 20 - 23 osoby, pokoje dla uczniów z łazienkami w każdym pokoju, pokoje prywatne dla opiekunów grup z łazienkami, klimatyzację i ogrzewanie w pokojach, 3 posiłki dziennie (śniadanie, obiad i kolacja), nieograniczony dostęp do przekąsek, herbaty i kawy, personel sprzątający i dostęp do pralni, pościel (ręczniki za dodatkową opłatą), żelazka i deski do prasowania, bezpłatny dostęp do WIFI</a:t>
            </a:r>
          </a:p>
          <a:p>
            <a:pPr algn="just"/>
            <a:r>
              <a:rPr lang="pl-PL" b="1" dirty="0"/>
              <a:t>POKOJE</a:t>
            </a:r>
          </a:p>
          <a:p>
            <a:pPr algn="just"/>
            <a:r>
              <a:rPr lang="pl-PL" dirty="0"/>
              <a:t>5 apartamentów czteroosobowych dla młodzieży (pokoje z możliwością dostawienia dodatkowego łóżka), 2 przestronne apartamenty typu studio dla nauczycieli, każdy z osobną łazienką.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9497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99592" y="260648"/>
            <a:ext cx="5760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Kuchnia/jadalnia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Zasady użytkowania</a:t>
            </a:r>
            <a:endParaRPr lang="es-ES" sz="3400" b="1" dirty="0">
              <a:solidFill>
                <a:srgbClr val="002060"/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17417" name="TextBox 4"/>
          <p:cNvSpPr txBox="1">
            <a:spLocks noChangeArrowheads="1"/>
          </p:cNvSpPr>
          <p:nvPr/>
        </p:nvSpPr>
        <p:spPr bwMode="auto">
          <a:xfrm>
            <a:off x="819777" y="2034374"/>
            <a:ext cx="38782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Jedzenie na śniadanie i kolację będzie pozostawione na pierwszej półce wózka.</a:t>
            </a:r>
          </a:p>
          <a:p>
            <a:pPr marL="342900" indent="-342900">
              <a:buFont typeface="Arial" charset="0"/>
              <a:buChar char="•"/>
            </a:pPr>
            <a:endParaRPr lang="pl-PL" sz="2000" dirty="0">
              <a:latin typeface="Candara" panose="020E0502030303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Druga i trzecia półka wózka jest przeznaczona na brudne naczynia</a:t>
            </a:r>
            <a:r>
              <a:rPr lang="en-GB" sz="2000" dirty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pl-PL" sz="2000" dirty="0">
              <a:latin typeface="Candara" panose="020E0502030303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Jedzeni powinno być odbierane i spożywane na tacy</a:t>
            </a:r>
            <a:r>
              <a:rPr lang="en-GB" sz="2000" dirty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GB" sz="2000" dirty="0">
              <a:latin typeface="Candara" panose="020E0502030303020204" pitchFamily="34" charset="0"/>
            </a:endParaRPr>
          </a:p>
          <a:p>
            <a:pPr marL="342900" indent="-342900"/>
            <a:endParaRPr lang="en-GB" sz="2000" dirty="0">
              <a:latin typeface="Candara" panose="020E0502030303020204" pitchFamily="34" charset="0"/>
            </a:endParaRPr>
          </a:p>
        </p:txBody>
      </p:sp>
      <p:pic>
        <p:nvPicPr>
          <p:cNvPr id="17418" name="3 Imagen" descr="http://www.kitchentech2u.com.my/site/data/images/pro/img_43Stainless_Steel_Food_Trol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0" b="94200" l="5600" r="924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72377" y="1854943"/>
            <a:ext cx="2717246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326965" y="2542841"/>
            <a:ext cx="1613187" cy="10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26965" y="3643721"/>
            <a:ext cx="19993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326965" y="3138127"/>
            <a:ext cx="2045260" cy="505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41" y="84012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45" y="4574331"/>
            <a:ext cx="28575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827088" y="212725"/>
            <a:ext cx="54006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Kuchnia/jadalnia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Zasady użytkowania</a:t>
            </a:r>
            <a:endParaRPr lang="es-ES" sz="3200" b="1" dirty="0">
              <a:solidFill>
                <a:srgbClr val="002060"/>
              </a:solidFill>
              <a:latin typeface="Candara" panose="020E0502030303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rgbClr val="002060"/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18441" name="TextBox 4"/>
          <p:cNvSpPr txBox="1">
            <a:spLocks noChangeArrowheads="1"/>
          </p:cNvSpPr>
          <p:nvPr/>
        </p:nvSpPr>
        <p:spPr bwMode="auto">
          <a:xfrm>
            <a:off x="974655" y="1858065"/>
            <a:ext cx="34946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Resztki jedzenia należy wyrzucić do kosza</a:t>
            </a:r>
            <a:r>
              <a:rPr lang="en-GB" sz="2000" dirty="0">
                <a:latin typeface="Candara" panose="020E0502030303020204" pitchFamily="34" charset="0"/>
              </a:rPr>
              <a:t>.</a:t>
            </a:r>
          </a:p>
          <a:p>
            <a:endParaRPr lang="pl-PL" sz="2000" dirty="0">
              <a:latin typeface="Candara" panose="020E0502030303020204" pitchFamily="34" charset="0"/>
            </a:endParaRPr>
          </a:p>
          <a:p>
            <a:endParaRPr lang="pl-PL" sz="2000" dirty="0">
              <a:latin typeface="Candara" panose="020E0502030303020204" pitchFamily="34" charset="0"/>
            </a:endParaRPr>
          </a:p>
        </p:txBody>
      </p:sp>
      <p:pic>
        <p:nvPicPr>
          <p:cNvPr id="18444" name="13 Imagen" descr="http://www.globalfse.co.uk/media/catalog/product/cache/1/small_image/400x/9df78eab33525d08d6e5fb8d27136e95/C/U/CU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8250" l="4750" r="9825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61274" y="2891573"/>
            <a:ext cx="2429604" cy="1953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9" name="18 Conector recto de flecha"/>
          <p:cNvCxnSpPr/>
          <p:nvPr/>
        </p:nvCxnSpPr>
        <p:spPr>
          <a:xfrm>
            <a:off x="6550842" y="5807959"/>
            <a:ext cx="7952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848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89" y="5029942"/>
            <a:ext cx="2331974" cy="1553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973958" y="3382914"/>
            <a:ext cx="3256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Czyste sztućce będą przechowywane w pojemnikach na sztućce. </a:t>
            </a:r>
            <a:endParaRPr lang="en-GB" sz="2000" dirty="0">
              <a:latin typeface="Candara" panose="020E0502030303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52555" y="5146241"/>
            <a:ext cx="3299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Brudne sztućce należy umieścić w pojemniku, wypełnionym wodą z płynem do zmywania.</a:t>
            </a:r>
            <a:endParaRPr lang="en-GB" sz="2000" dirty="0">
              <a:latin typeface="Candara" panose="020E0502030303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317" r="949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4967743"/>
            <a:ext cx="2243465" cy="1680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89" y="1285058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80528" y="-99392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1833660" y="460490"/>
            <a:ext cx="5400675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Łazienka i ręczniki</a:t>
            </a:r>
            <a:endParaRPr lang="es-ES" sz="3400" b="1" dirty="0">
              <a:solidFill>
                <a:srgbClr val="002060"/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6391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15369" name="TextBox 4"/>
          <p:cNvSpPr txBox="1">
            <a:spLocks noChangeArrowheads="1"/>
          </p:cNvSpPr>
          <p:nvPr/>
        </p:nvSpPr>
        <p:spPr bwMode="auto">
          <a:xfrm>
            <a:off x="708710" y="1378795"/>
            <a:ext cx="453816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85750">
              <a:defRPr/>
            </a:pPr>
            <a:r>
              <a:rPr lang="pl-PL" b="1" dirty="0">
                <a:latin typeface="Candara" panose="020E0502030303020204" pitchFamily="34" charset="0"/>
                <a:cs typeface="+mn-cs"/>
              </a:rPr>
              <a:t>Jeśli stażysta zdecyduje się na użycie ręczników dostępnych w rezydencji, powinien wiedzieć, że: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black"/>
              </a:solidFill>
              <a:latin typeface="Candara" panose="020E0502030303020204" pitchFamily="34" charset="0"/>
              <a:cs typeface="+mn-cs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Ręczniki ( jeden duży i jeden mały) można wypożyczyć  za dodatkową opłatą w wysokości 2,5</a:t>
            </a:r>
            <a:r>
              <a:rPr lang="es-ES" sz="1700" dirty="0">
                <a:latin typeface="Candara" panose="020E0502030303020204" pitchFamily="34" charset="0"/>
              </a:rPr>
              <a:t>€</a:t>
            </a:r>
            <a:r>
              <a:rPr lang="pl-PL" sz="1700" dirty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 za zestaw. Po użyciu,</a:t>
            </a:r>
            <a:br>
              <a:rPr lang="pl-PL" sz="1700" dirty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</a:br>
            <a:r>
              <a:rPr lang="pl-PL" sz="1700" dirty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ręczniki należy zwrócić personelowi zakwaterowania w stanie nadającym się do ponownego użytku po wypraniu. 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700" dirty="0">
              <a:solidFill>
                <a:prstClr val="black"/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Prosimy nie używać ręczników do czyszczenia butów, podłogi, tuszu do rzęs </a:t>
            </a:r>
            <a:r>
              <a:rPr lang="es-ES" sz="1700" dirty="0" err="1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itp</a:t>
            </a:r>
            <a:r>
              <a:rPr lang="pl-PL" sz="1700" dirty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. 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700" dirty="0">
              <a:solidFill>
                <a:prstClr val="black"/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prstClr val="black"/>
                </a:solidFill>
                <a:latin typeface="Candara" panose="020E0502030303020204" pitchFamily="34" charset="0"/>
                <a:cs typeface="Arial" pitchFamily="34" charset="0"/>
              </a:rPr>
              <a:t>Aby uniknąć opłat, stażyści mogą przywieźć swoje ręczniki. 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pl-PL" sz="1700" dirty="0">
              <a:latin typeface="Candara" panose="020E0502030303020204" pitchFamily="34" charset="0"/>
              <a:cs typeface="Arial" pitchFamily="34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en-GB" sz="2400" dirty="0">
              <a:latin typeface="Candara" panose="020E0502030303020204" pitchFamily="34" charset="0"/>
            </a:endParaRPr>
          </a:p>
          <a:p>
            <a:pPr marL="285750" indent="-285750">
              <a:defRPr/>
            </a:pP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42" y="80561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03" y="2948947"/>
            <a:ext cx="2850870" cy="264977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80528" y="-17140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1142600" y="451758"/>
            <a:ext cx="5769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Pralnia w rezydencji </a:t>
            </a:r>
            <a:endParaRPr lang="es-ES" sz="3600" b="1" dirty="0">
              <a:solidFill>
                <a:srgbClr val="002060"/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9463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878" y="1836399"/>
            <a:ext cx="52451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Na każdym piętrze znajduje się pralka do dyspozycji stażystów z automatycznym licznikiem na monety. </a:t>
            </a:r>
            <a:endParaRPr lang="en-GB" sz="2000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Koszt prania wynosi</a:t>
            </a:r>
            <a:r>
              <a:rPr lang="pl-PL" sz="2000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3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€ </a:t>
            </a:r>
            <a:r>
              <a:rPr lang="pl-PL" sz="2000" dirty="0">
                <a:latin typeface="Candara" panose="020E0502030303020204" pitchFamily="34" charset="0"/>
              </a:rPr>
              <a:t>za cykl</a:t>
            </a:r>
            <a:r>
              <a:rPr lang="es-ES" sz="2000" dirty="0">
                <a:latin typeface="Candara" panose="020E0502030303020204" pitchFamily="34" charset="0"/>
              </a:rPr>
              <a:t>.</a:t>
            </a:r>
            <a:endParaRPr lang="en-GB" sz="2000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Proszek do prania nie jest uwzględniony w cenie.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Candara" panose="020E0502030303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andara" panose="020E0502030303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Candara" panose="020E0502030303020204" pitchFamily="34" charset="0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17" y="64070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0380" y="4170870"/>
            <a:ext cx="2658086" cy="265808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07" y="1836399"/>
            <a:ext cx="2295525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80528" y="-17140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971600" y="620688"/>
            <a:ext cx="5769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Zmiana pościeli </a:t>
            </a:r>
            <a:endParaRPr lang="es-ES" sz="3600" b="1" dirty="0">
              <a:solidFill>
                <a:srgbClr val="002060"/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9463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063" y="2141454"/>
            <a:ext cx="5245100" cy="41857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Zmiana pościeli następuje w niedzielę. Zawsze w  połowie pobytu.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Aby uzyskać nowy komplet, pościel musi zostać oddana </a:t>
            </a:r>
            <a:r>
              <a:rPr lang="pl-PL" sz="2000" b="1" dirty="0">
                <a:latin typeface="Candara" panose="020E0502030303020204" pitchFamily="34" charset="0"/>
              </a:rPr>
              <a:t>osobiście</a:t>
            </a:r>
            <a:r>
              <a:rPr lang="pl-PL" sz="2000" dirty="0">
                <a:latin typeface="Candara" panose="020E0502030303020204" pitchFamily="34" charset="0"/>
              </a:rPr>
              <a:t> personelowi sprzątającemu.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Stażyści zmieniają pościel samodzielnie. </a:t>
            </a:r>
            <a:endParaRPr lang="en-GB" sz="2000" dirty="0">
              <a:latin typeface="Candara" panose="020E0502030303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dirty="0">
              <a:latin typeface="Candara" panose="020E0502030303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Candara" panose="020E0502030303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Candara" panose="020E0502030303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Candara" panose="020E0502030303020204" pitchFamily="34" charset="0"/>
              <a:cs typeface="+mn-cs"/>
            </a:endParaRPr>
          </a:p>
        </p:txBody>
      </p:sp>
      <p:pic>
        <p:nvPicPr>
          <p:cNvPr id="15" name="14 Imagen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8643" y="2038873"/>
            <a:ext cx="3367617" cy="3293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42" y="138224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412777"/>
            <a:ext cx="8280920" cy="5760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„RZECZYWISTOŚĆ WIRTUALNA”.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280920" cy="2287349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dniach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.03.2022 r. -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.04.2022 r.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uczniowie z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Zespołu Szkół Zawodowych im. Marii Skłodowskiej-Curie w Płocku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zawodzie: technik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informatyk i teleinformatyk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odbędą staż zagraniczny w Hiszpanii. 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Praktyki odbywają się w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Maladze w firmie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</a:rPr>
              <a:t>Cesur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D516E7F-91EB-4962-92C1-D3DDD9406B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7216"/>
            <a:ext cx="8136904" cy="92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904BE16-2A89-4C0C-AACE-869C7B7D0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56650"/>
            <a:ext cx="3275856" cy="228734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8F11D15-8C1D-477C-AB0D-B7BE9A13B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3018803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034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1473443" y="536590"/>
            <a:ext cx="59769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Kultura pracy</a:t>
            </a:r>
            <a:endParaRPr lang="es-ES" sz="3600" b="1" dirty="0">
              <a:solidFill>
                <a:srgbClr val="002060"/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6151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6153" name="TextBox 4"/>
          <p:cNvSpPr txBox="1">
            <a:spLocks noChangeArrowheads="1"/>
          </p:cNvSpPr>
          <p:nvPr/>
        </p:nvSpPr>
        <p:spPr bwMode="auto">
          <a:xfrm>
            <a:off x="1941755" y="1413063"/>
            <a:ext cx="601462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sz="1700" dirty="0">
                <a:latin typeface="Candara" panose="020E0502030303020204" pitchFamily="34" charset="0"/>
              </a:rPr>
              <a:t>Sklepy są zazwyczaj otwarte w godzinach </a:t>
            </a:r>
            <a:r>
              <a:rPr lang="en-GB" sz="1700" dirty="0">
                <a:latin typeface="Candara" panose="020E0502030303020204" pitchFamily="34" charset="0"/>
              </a:rPr>
              <a:t>9:00 </a:t>
            </a:r>
            <a:r>
              <a:rPr lang="pl-PL" sz="1700" dirty="0">
                <a:latin typeface="Candara" panose="020E0502030303020204" pitchFamily="34" charset="0"/>
              </a:rPr>
              <a:t>do</a:t>
            </a:r>
            <a:br>
              <a:rPr lang="es-ES" sz="1700" dirty="0">
                <a:latin typeface="Candara" panose="020E0502030303020204" pitchFamily="34" charset="0"/>
              </a:rPr>
            </a:br>
            <a:r>
              <a:rPr lang="en-GB" sz="1700" dirty="0">
                <a:latin typeface="Candara" panose="020E0502030303020204" pitchFamily="34" charset="0"/>
              </a:rPr>
              <a:t>1</a:t>
            </a:r>
            <a:r>
              <a:rPr lang="pl-PL" sz="1700" dirty="0">
                <a:latin typeface="Candara" panose="020E0502030303020204" pitchFamily="34" charset="0"/>
              </a:rPr>
              <a:t>3</a:t>
            </a:r>
            <a:r>
              <a:rPr lang="en-GB" sz="1700" dirty="0">
                <a:latin typeface="Candara" panose="020E0502030303020204" pitchFamily="34" charset="0"/>
              </a:rPr>
              <a:t>:30 </a:t>
            </a:r>
            <a:r>
              <a:rPr lang="pl-PL" sz="1700" dirty="0">
                <a:latin typeface="Candara" panose="020E0502030303020204" pitchFamily="34" charset="0"/>
              </a:rPr>
              <a:t>lub 14:00 i po południu od 16.30 lub 17:00 aż do 21:00 od poniedziałku do piątku oraz w soboty – dlatego zdarza się, że stażyści pracują na dwie zmiany</a:t>
            </a:r>
          </a:p>
          <a:p>
            <a:pPr marL="285750" indent="-285750">
              <a:buFont typeface="Arial" charset="0"/>
              <a:buChar char="•"/>
            </a:pPr>
            <a:endParaRPr lang="pl-PL" sz="1700" dirty="0">
              <a:latin typeface="Candara" panose="020E0502030303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1700" dirty="0">
                <a:latin typeface="Candara" panose="020E0502030303020204" pitchFamily="34" charset="0"/>
              </a:rPr>
              <a:t>Duże supermarkety, hipermarkety i centra handlowe są otwarte cały dzień, od poniedziałku do soboty. </a:t>
            </a:r>
            <a:endParaRPr lang="en-GB" sz="1700" dirty="0">
              <a:latin typeface="Candara" panose="020E0502030303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pl-PL" sz="1700" dirty="0">
              <a:latin typeface="Candara" panose="020E0502030303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1700" dirty="0">
                <a:latin typeface="Candara" panose="020E0502030303020204" pitchFamily="34" charset="0"/>
              </a:rPr>
              <a:t>Typowa przerwa, trwająca od 14:00 do 17:00 nazywana jest SJESTĄ. Jest to krótka drzemka wczesnym popołudniem, po obiedzie. </a:t>
            </a:r>
          </a:p>
          <a:p>
            <a:pPr marL="285750" indent="-285750">
              <a:buFont typeface="Arial" charset="0"/>
              <a:buChar char="•"/>
            </a:pPr>
            <a:endParaRPr lang="pl-PL" sz="1700" dirty="0">
              <a:latin typeface="Candara" panose="020E0502030303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sz="1700" dirty="0">
                <a:latin typeface="Candara" panose="020E0502030303020204" pitchFamily="34" charset="0"/>
              </a:rPr>
              <a:t>Taka krótka drzemka to wspólna tradycja krajów o gorącym, podobnym do hiszpańskiego, klimacie.</a:t>
            </a:r>
            <a:endParaRPr lang="en-CA" sz="1700" dirty="0">
              <a:latin typeface="Candara" panose="020E0502030303020204" pitchFamily="34" charset="0"/>
            </a:endParaRPr>
          </a:p>
          <a:p>
            <a:pPr marL="285750" indent="-285750"/>
            <a:endParaRPr lang="en-GB" dirty="0">
              <a:latin typeface="Calibri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42" y="159328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" b="100000" l="400" r="99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392099"/>
            <a:ext cx="5701050" cy="24552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1622363" y="529859"/>
            <a:ext cx="4896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Pogoda w Hiszpanii</a:t>
            </a: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1258888" y="59499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23" y="1619985"/>
            <a:ext cx="518477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ndara" panose="020E0502030303020204" pitchFamily="34" charset="0"/>
                <a:cs typeface="+mn-cs"/>
              </a:rPr>
              <a:t>Lata są bardzo gorące.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>
              <a:latin typeface="Candara" panose="020E0502030303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ndara" panose="020E0502030303020204" pitchFamily="34" charset="0"/>
                <a:cs typeface="+mn-cs"/>
              </a:rPr>
              <a:t>Temperatury w sierpniu mogą przekraczać40 ⁰ 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Candara" panose="020E0502030303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ndara" panose="020E0502030303020204" pitchFamily="34" charset="0"/>
                <a:cs typeface="+mn-cs"/>
              </a:rPr>
              <a:t>Bardzo ważne jest picie dużej ilości płynów  w okresie letnim.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>
              <a:latin typeface="Candara" panose="020E0502030303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ndara" panose="020E0502030303020204" pitchFamily="34" charset="0"/>
                <a:cs typeface="+mn-cs"/>
              </a:rPr>
              <a:t>Wiosna i jesień są zazwyczaj bardzo krótkie a wahania temperatury dość znaczne.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Candara" panose="020E050203030302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ndara" panose="020E0502030303020204" pitchFamily="34" charset="0"/>
                <a:cs typeface="+mn-cs"/>
              </a:rPr>
              <a:t>Zimą na południu Hiszpanii temperatury normalnie nigdy nie spadają poniżej – 1 ⁰C, temperatura odczuwalna jest jednak dość niska.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>
              <a:latin typeface="Candara" panose="020E0502030303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ndara" panose="020E0502030303020204" pitchFamily="34" charset="0"/>
                <a:cs typeface="+mn-cs"/>
              </a:rPr>
              <a:t>Proszę przygotować się na sporo deszczu, wilgoć i niskie temperatury w okresie zimowym.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42" y="116632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7" y="2492896"/>
            <a:ext cx="2778494" cy="277849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907645" y="437183"/>
            <a:ext cx="6696075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Hiszpański styl życia</a:t>
            </a:r>
            <a:endParaRPr lang="es-ES" sz="3400" b="1" dirty="0">
              <a:solidFill>
                <a:srgbClr val="002060"/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4217375" y="1953356"/>
            <a:ext cx="4921051" cy="64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Życie w Hiszpanii toczy się głównie „na ulicy”, a atmosfera jest szczególnie ożywiona podczas imprez (</a:t>
            </a:r>
            <a:r>
              <a:rPr lang="en-GB" sz="2000" dirty="0" err="1">
                <a:latin typeface="Candara" panose="020E0502030303020204" pitchFamily="34" charset="0"/>
              </a:rPr>
              <a:t>fiest</a:t>
            </a:r>
            <a:r>
              <a:rPr lang="pl-PL" sz="2000" dirty="0">
                <a:latin typeface="Candara" panose="020E0502030303020204" pitchFamily="34" charset="0"/>
              </a:rPr>
              <a:t>a).</a:t>
            </a:r>
          </a:p>
          <a:p>
            <a:pPr lvl="1" algn="just">
              <a:buFont typeface="Arial" pitchFamily="34" charset="0"/>
              <a:buChar char="•"/>
            </a:pPr>
            <a:endParaRPr lang="pl-PL" sz="2000" dirty="0">
              <a:latin typeface="Candara" panose="020E05020303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W ciepłe wieczory uliczne bary </a:t>
            </a:r>
            <a:br>
              <a:rPr lang="es-ES" sz="2000" dirty="0">
                <a:latin typeface="Candara" panose="020E0502030303020204" pitchFamily="34" charset="0"/>
              </a:rPr>
            </a:br>
            <a:r>
              <a:rPr lang="pl-PL" sz="2000" dirty="0">
                <a:latin typeface="Candara" panose="020E0502030303020204" pitchFamily="34" charset="0"/>
              </a:rPr>
              <a:t>i kawiarnie wypełniają się ludźmi, spragnionymi odpoczynku i relaksu.</a:t>
            </a:r>
          </a:p>
          <a:p>
            <a:pPr lvl="1" algn="just"/>
            <a:endParaRPr lang="pl-PL" sz="2000" dirty="0">
              <a:latin typeface="Candara" panose="020E05020303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W Hiszpanii życie płynie nieco wolniejszym rytmem w porównaniu do reszty Europy, szczególnie na południu kraju.</a:t>
            </a:r>
          </a:p>
          <a:p>
            <a:pPr algn="just"/>
            <a:endParaRPr lang="pl-PL" sz="2000" dirty="0">
              <a:latin typeface="Candara" panose="020E0502030303020204" pitchFamily="34" charset="0"/>
            </a:endParaRPr>
          </a:p>
          <a:p>
            <a:pPr algn="just"/>
            <a:endParaRPr lang="pl-PL" sz="2000" dirty="0">
              <a:latin typeface="Candara" panose="020E0502030303020204" pitchFamily="34" charset="0"/>
            </a:endParaRPr>
          </a:p>
          <a:p>
            <a:pPr algn="just">
              <a:lnSpc>
                <a:spcPts val="2075"/>
              </a:lnSpc>
            </a:pPr>
            <a:br>
              <a:rPr lang="en-GB" sz="2000" dirty="0">
                <a:solidFill>
                  <a:srgbClr val="073D86"/>
                </a:solidFill>
                <a:latin typeface="Candara" pitchFamily="34" charset="0"/>
              </a:rPr>
            </a:br>
            <a:endParaRPr lang="en-CA" sz="2000" dirty="0">
              <a:solidFill>
                <a:srgbClr val="073D86"/>
              </a:solidFill>
              <a:latin typeface="Candara" pitchFamily="34" charset="0"/>
            </a:endParaRPr>
          </a:p>
          <a:p>
            <a:pPr algn="just">
              <a:lnSpc>
                <a:spcPts val="2075"/>
              </a:lnSpc>
            </a:pPr>
            <a:endParaRPr lang="en-CA" sz="20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just">
              <a:buFont typeface="Arial" charset="0"/>
              <a:buChar char="•"/>
            </a:pPr>
            <a:endParaRPr lang="pl-PL" sz="2000" dirty="0">
              <a:latin typeface="Candara" panose="020E0502030303020204" pitchFamily="34" charset="0"/>
            </a:endParaRPr>
          </a:p>
          <a:p>
            <a:pPr algn="just"/>
            <a:endParaRPr lang="pl-PL" sz="2000" dirty="0">
              <a:latin typeface="Candara" panose="020E0502030303020204" pitchFamily="34" charset="0"/>
            </a:endParaRPr>
          </a:p>
          <a:p>
            <a:pPr algn="just">
              <a:buFont typeface="Arial" charset="0"/>
              <a:buChar char="•"/>
            </a:pPr>
            <a:endParaRPr lang="pl-PL" sz="2000" dirty="0">
              <a:latin typeface="Candara" panose="020E0502030303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42" y="126761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35" y="2276872"/>
            <a:ext cx="3892173" cy="25916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900113" y="188913"/>
            <a:ext cx="66960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Hiszpańska kuchnia</a:t>
            </a:r>
            <a:endParaRPr lang="es-ES" sz="3600" b="1" dirty="0">
              <a:solidFill>
                <a:srgbClr val="002060"/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684213" y="692150"/>
            <a:ext cx="5770562" cy="68634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Candara" panose="020E0502030303020204" pitchFamily="34" charset="0"/>
                <a:cs typeface="+mn-cs"/>
              </a:rPr>
              <a:t>Występują dość spore różnice w porównaniu z resztą Europy.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700" dirty="0">
              <a:latin typeface="Candara" panose="020E0502030303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Candara" panose="020E0502030303020204" pitchFamily="34" charset="0"/>
                <a:cs typeface="+mn-cs"/>
              </a:rPr>
              <a:t>Jest to kuchnia bogata w owoce morza. Nie musicie się jednak martwić: zazwyczaj nie są one serwowane ani przez nas ani przez rodziny goszczące,</a:t>
            </a:r>
            <a:br>
              <a:rPr lang="es-ES" sz="1700" dirty="0">
                <a:latin typeface="Candara" panose="020E0502030303020204" pitchFamily="34" charset="0"/>
                <a:cs typeface="+mn-cs"/>
              </a:rPr>
            </a:br>
            <a:r>
              <a:rPr lang="pl-PL" sz="1700" dirty="0">
                <a:latin typeface="Candara" panose="020E0502030303020204" pitchFamily="34" charset="0"/>
                <a:cs typeface="+mn-cs"/>
              </a:rPr>
              <a:t> chyba, że na prośbę uczestnika.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Candara" panose="020E0502030303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Candara" panose="020E0502030303020204" pitchFamily="34" charset="0"/>
                <a:cs typeface="+mn-cs"/>
              </a:rPr>
              <a:t>W Hiszpanii bardzo typowe jest </a:t>
            </a:r>
            <a:br>
              <a:rPr lang="es-ES" sz="1700" dirty="0">
                <a:latin typeface="Candara" panose="020E0502030303020204" pitchFamily="34" charset="0"/>
                <a:cs typeface="+mn-cs"/>
              </a:rPr>
            </a:br>
            <a:r>
              <a:rPr lang="pl-PL" sz="1700" dirty="0">
                <a:latin typeface="Candara" panose="020E0502030303020204" pitchFamily="34" charset="0"/>
                <a:cs typeface="+mn-cs"/>
              </a:rPr>
              <a:t>chodzenie na ‘tapas’ – są to małe </a:t>
            </a:r>
            <a:br>
              <a:rPr lang="es-ES" sz="1700" dirty="0">
                <a:latin typeface="Candara" panose="020E0502030303020204" pitchFamily="34" charset="0"/>
                <a:cs typeface="+mn-cs"/>
              </a:rPr>
            </a:br>
            <a:r>
              <a:rPr lang="pl-PL" sz="1700" dirty="0">
                <a:latin typeface="Candara" panose="020E0502030303020204" pitchFamily="34" charset="0"/>
                <a:cs typeface="+mn-cs"/>
              </a:rPr>
              <a:t>porcje jedzenia, spożywane z </a:t>
            </a:r>
            <a:br>
              <a:rPr lang="es-ES" sz="1700" dirty="0">
                <a:latin typeface="Candara" panose="020E0502030303020204" pitchFamily="34" charset="0"/>
                <a:cs typeface="+mn-cs"/>
              </a:rPr>
            </a:br>
            <a:r>
              <a:rPr lang="pl-PL" sz="1700" dirty="0">
                <a:latin typeface="Candara" panose="020E0502030303020204" pitchFamily="34" charset="0"/>
                <a:cs typeface="+mn-cs"/>
              </a:rPr>
              <a:t>napojem w barach.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>
              <a:latin typeface="Candara" panose="020E0502030303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Candara" panose="020E0502030303020204" pitchFamily="34" charset="0"/>
                <a:cs typeface="+mn-cs"/>
              </a:rPr>
              <a:t>Do przyprawiania sałatek używa się </a:t>
            </a:r>
            <a:br>
              <a:rPr lang="es-ES" sz="1700" dirty="0">
                <a:latin typeface="Candara" panose="020E0502030303020204" pitchFamily="34" charset="0"/>
                <a:cs typeface="+mn-cs"/>
              </a:rPr>
            </a:br>
            <a:r>
              <a:rPr lang="pl-PL" sz="1700" dirty="0">
                <a:latin typeface="Candara" panose="020E0502030303020204" pitchFamily="34" charset="0"/>
                <a:cs typeface="+mn-cs"/>
              </a:rPr>
              <a:t>oliwy z oliwek i vinaigrette.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>
                <a:latin typeface="Candara" panose="020E0502030303020204" pitchFamily="34" charset="0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Candara" panose="020E0502030303020204" pitchFamily="34" charset="0"/>
                <a:cs typeface="+mn-cs"/>
              </a:rPr>
              <a:t>Dużo potraw jest serwowanych na zimno, na przykład zimna zupa pomidorowa, zwana ‘</a:t>
            </a:r>
            <a:r>
              <a:rPr lang="pl-PL" sz="1700" dirty="0" err="1">
                <a:latin typeface="Candara" panose="020E0502030303020204" pitchFamily="34" charset="0"/>
                <a:cs typeface="+mn-cs"/>
              </a:rPr>
              <a:t>gazpacho</a:t>
            </a:r>
            <a:r>
              <a:rPr lang="pl-PL" sz="1700" dirty="0">
                <a:latin typeface="Candara" panose="020E0502030303020204" pitchFamily="34" charset="0"/>
                <a:cs typeface="+mn-cs"/>
              </a:rPr>
              <a:t>’ czy sałatka z ziemniaków z tuńczykiem i kukurydzą.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700" dirty="0">
              <a:latin typeface="Candara" panose="020E0502030303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700" dirty="0">
                <a:latin typeface="Candara" panose="020E0502030303020204" pitchFamily="34" charset="0"/>
                <a:cs typeface="+mn-cs"/>
              </a:rPr>
              <a:t>Hiszpanie jedzą bardzo dużo potraw smażonych w głębokim tłuszczu na oliwie z oliwek.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300" dirty="0">
              <a:latin typeface="Candara" panose="020E0502030303020204" pitchFamily="34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300" dirty="0">
              <a:latin typeface="Candara" panose="020E0502030303020204" pitchFamily="34" charset="0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42" y="45554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4380367" cy="292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01280"/>
            <a:ext cx="4380367" cy="292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899592" y="476672"/>
            <a:ext cx="6192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Godziny sjesty i ciszy nocnej </a:t>
            </a:r>
            <a:endParaRPr lang="es-ES" sz="3600" b="1" dirty="0">
              <a:solidFill>
                <a:srgbClr val="002060"/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971600" y="1988840"/>
            <a:ext cx="5832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4131223" y="1700808"/>
            <a:ext cx="4968875" cy="586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pl-PL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Candara" panose="020E0502030303020204" pitchFamily="34" charset="0"/>
              </a:rPr>
              <a:t>Według hiszpańskiego prawa godziny ciszy obowiązują pomiędzy 14:00 a 17:00 i pomiędzy 23:00  i 8:00 rano. </a:t>
            </a:r>
          </a:p>
          <a:p>
            <a:pPr marL="342900" indent="-342900"/>
            <a:endParaRPr lang="pl-PL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Candara" panose="020E0502030303020204" pitchFamily="34" charset="0"/>
              </a:rPr>
              <a:t>W przypadkach nieprzestrzegania godzin ciszy, sąsiedzi mają prawo wezwać policję do interwencji. </a:t>
            </a:r>
          </a:p>
          <a:p>
            <a:pPr marL="342900" indent="-342900"/>
            <a:endParaRPr lang="pl-PL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Candara" panose="020E0502030303020204" pitchFamily="34" charset="0"/>
              </a:rPr>
              <a:t>Wezwania policji kończą się nałożeniem kary grzywny od 600</a:t>
            </a:r>
            <a:r>
              <a:rPr lang="es-ES" dirty="0">
                <a:latin typeface="Candara" panose="020E0502030303020204" pitchFamily="34" charset="0"/>
              </a:rPr>
              <a:t>€</a:t>
            </a:r>
            <a:r>
              <a:rPr lang="pl-PL" dirty="0">
                <a:latin typeface="Candara" panose="020E0502030303020204" pitchFamily="34" charset="0"/>
              </a:rPr>
              <a:t> do 12.000</a:t>
            </a:r>
            <a:r>
              <a:rPr lang="es-ES" dirty="0">
                <a:latin typeface="Candara" panose="020E0502030303020204" pitchFamily="34" charset="0"/>
              </a:rPr>
              <a:t>€</a:t>
            </a:r>
            <a:r>
              <a:rPr lang="pl-PL" dirty="0">
                <a:latin typeface="Candara" panose="020E0502030303020204" pitchFamily="34" charset="0"/>
              </a:rPr>
              <a:t>. </a:t>
            </a:r>
          </a:p>
          <a:p>
            <a:pPr marL="342900" indent="-342900"/>
            <a:endParaRPr lang="pl-PL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Candara" panose="020E0502030303020204" pitchFamily="34" charset="0"/>
              </a:rPr>
              <a:t>Prosimy o uszanowanie godzin ciszy i nie hałasowanie.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Candara" panose="020E0502030303020204" pitchFamily="34" charset="0"/>
              </a:rPr>
              <a:t>W przypadku interwencji policji uczestnicy nie przestrzegający zasady niehałasowania, zostaną usunięci z zakwaterowania.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latin typeface="Candara" panose="020E0502030303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latin typeface="Candara" panose="020E0502030303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42" y="178069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0" y="1988840"/>
            <a:ext cx="3219215" cy="251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0" y="2141240"/>
            <a:ext cx="3219215" cy="251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1042988" y="1989138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 </a:t>
            </a:r>
            <a:endParaRPr lang="en-GB">
              <a:latin typeface="Calibri" pitchFamily="34" charset="0"/>
            </a:endParaRPr>
          </a:p>
        </p:txBody>
      </p: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933450" y="1503363"/>
            <a:ext cx="455453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63"/>
              </a:lnSpc>
            </a:pPr>
            <a:endParaRPr lang="en-CA">
              <a:solidFill>
                <a:srgbClr val="073D86"/>
              </a:solidFill>
              <a:latin typeface="Candara" pitchFamily="34" charset="0"/>
            </a:endParaRPr>
          </a:p>
          <a:p>
            <a:pPr>
              <a:lnSpc>
                <a:spcPts val="2163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  <a:p>
            <a:endParaRPr lang="en-GB" sz="2000">
              <a:latin typeface="Calibri" pitchFamily="34" charset="0"/>
            </a:endParaRPr>
          </a:p>
          <a:p>
            <a:endParaRPr lang="pl-PL" sz="2000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9 Rectángulo"/>
          <p:cNvSpPr/>
          <p:nvPr/>
        </p:nvSpPr>
        <p:spPr>
          <a:xfrm rot="16200000">
            <a:off x="-3202742" y="3110413"/>
            <a:ext cx="68671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</a:t>
            </a: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LP &amp; Erasmus + Programmes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1324701" y="463551"/>
            <a:ext cx="56166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eaLnBrk="0" hangingPunct="0">
              <a:defRPr/>
            </a:pPr>
            <a:r>
              <a:rPr lang="pl-PL" sz="3600" b="1" dirty="0">
                <a:solidFill>
                  <a:srgbClr val="002060"/>
                </a:solidFill>
                <a:latin typeface="Candara" panose="020E0502030303020204" pitchFamily="34" charset="0"/>
                <a:ea typeface="+mj-ea"/>
                <a:cs typeface="+mj-cs"/>
              </a:rPr>
              <a:t>Gestykualacja, poklepywania</a:t>
            </a:r>
          </a:p>
        </p:txBody>
      </p:sp>
      <p:pic>
        <p:nvPicPr>
          <p:cNvPr id="12" name="11 Imagen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000" y="1052736"/>
            <a:ext cx="2268000" cy="64783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3950919" y="2281430"/>
            <a:ext cx="51845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Poklepywanie, czy dotykanie rozmówcy jest o wiele bardziej społecznie dozwolone w Hiszpanii niż w innych krajach. </a:t>
            </a:r>
          </a:p>
          <a:p>
            <a:endParaRPr lang="pl-PL" sz="20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Hiszpanie głośno rozmawiają, nierzadko się przekrzykują i 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non-stop</a:t>
            </a:r>
            <a:r>
              <a:rPr lang="pl-PL" sz="2000" dirty="0">
                <a:latin typeface="Candara" panose="020E0502030303020204" pitchFamily="34" charset="0"/>
              </a:rPr>
              <a:t> gestykulują. </a:t>
            </a:r>
          </a:p>
          <a:p>
            <a:endParaRPr lang="pl-PL" sz="20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ndara" panose="020E0502030303020204" pitchFamily="34" charset="0"/>
              </a:rPr>
              <a:t>Zwykle są to jedne z pierwszych różnic kulturowych, które obcokrajowiec zauważa przy kontakcie z Hiszpanami. </a:t>
            </a:r>
          </a:p>
          <a:p>
            <a:pPr>
              <a:buFont typeface="Arial" pitchFamily="34" charset="0"/>
              <a:buChar char="•"/>
            </a:pPr>
            <a:endParaRPr lang="pl-PL" sz="2000" dirty="0">
              <a:latin typeface="Candara" panose="020E0502030303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2000" dirty="0">
              <a:latin typeface="Candara" panose="020E0502030303020204" pitchFamily="34" charset="0"/>
            </a:endParaRPr>
          </a:p>
          <a:p>
            <a:endParaRPr lang="pl-PL" sz="2000" dirty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18" name="17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340" y="1702365"/>
            <a:ext cx="3032260" cy="2342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96" y="54846"/>
            <a:ext cx="1497246" cy="98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90" y="3812111"/>
            <a:ext cx="2633767" cy="2221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80975" y="0"/>
            <a:ext cx="792163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900113" y="260350"/>
            <a:ext cx="597535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Co zabrać? </a:t>
            </a:r>
            <a:r>
              <a:rPr lang="es-ES" sz="3400" b="1" dirty="0">
                <a:solidFill>
                  <a:srgbClr val="002060"/>
                </a:solidFill>
                <a:latin typeface="Candara" panose="020E0502030303020204" pitchFamily="34" charset="0"/>
                <a:cs typeface="+mn-cs"/>
              </a:rPr>
              <a:t> </a:t>
            </a:r>
          </a:p>
        </p:txBody>
      </p:sp>
      <p:sp>
        <p:nvSpPr>
          <p:cNvPr id="11271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824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l-PL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983" y="1113732"/>
            <a:ext cx="5184775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W okresie letnim: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Lekkie, przewiewne ubrania</a:t>
            </a:r>
            <a:r>
              <a:rPr lang="es-ES" sz="2000" dirty="0">
                <a:latin typeface="Candara" panose="020E0502030303020204" pitchFamily="34" charset="0"/>
                <a:cs typeface="+mn-cs"/>
              </a:rPr>
              <a:t>,</a:t>
            </a: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Klapki na basen</a:t>
            </a:r>
            <a:r>
              <a:rPr lang="es-ES" sz="2000" dirty="0">
                <a:latin typeface="Candara" panose="020E0502030303020204" pitchFamily="34" charset="0"/>
                <a:cs typeface="+mn-cs"/>
              </a:rPr>
              <a:t>,</a:t>
            </a: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Klapki do chodzenia po rezydencji</a:t>
            </a:r>
            <a:r>
              <a:rPr lang="es-ES" sz="2000" dirty="0">
                <a:latin typeface="Candara" panose="020E0502030303020204" pitchFamily="34" charset="0"/>
                <a:cs typeface="+mn-cs"/>
              </a:rPr>
              <a:t>,</a:t>
            </a: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Krem z wysokim filtrem</a:t>
            </a:r>
            <a:r>
              <a:rPr lang="es-ES" sz="2000" dirty="0">
                <a:latin typeface="Candara" panose="020E0502030303020204" pitchFamily="34" charset="0"/>
                <a:cs typeface="+mn-cs"/>
              </a:rPr>
              <a:t>,</a:t>
            </a: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Ręcznik plażowy</a:t>
            </a:r>
            <a:r>
              <a:rPr lang="es-ES" sz="2000" dirty="0">
                <a:latin typeface="Candara" panose="020E0502030303020204" pitchFamily="34" charset="0"/>
                <a:cs typeface="+mn-cs"/>
              </a:rPr>
              <a:t>,</a:t>
            </a: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Kapelusz/czapkę z daszk</a:t>
            </a:r>
            <a:r>
              <a:rPr lang="es-ES" sz="2000" dirty="0" err="1">
                <a:latin typeface="Candara" panose="020E0502030303020204" pitchFamily="34" charset="0"/>
                <a:cs typeface="+mn-cs"/>
              </a:rPr>
              <a:t>iem</a:t>
            </a:r>
            <a:r>
              <a:rPr lang="es-ES" sz="2000" dirty="0">
                <a:latin typeface="Candara" panose="020E0502030303020204" pitchFamily="34" charset="0"/>
                <a:cs typeface="+mn-cs"/>
              </a:rPr>
              <a:t>.</a:t>
            </a:r>
            <a:endParaRPr lang="pl-PL" sz="2000" strike="sngStrike" dirty="0">
              <a:solidFill>
                <a:srgbClr val="FF0000"/>
              </a:solidFill>
              <a:latin typeface="Candara" panose="020E0502030303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W okresie zimowym: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Ciepłe ubrania</a:t>
            </a:r>
            <a:r>
              <a:rPr lang="es-ES" sz="2000" dirty="0">
                <a:latin typeface="Candara" panose="020E0502030303020204" pitchFamily="34" charset="0"/>
                <a:cs typeface="+mn-cs"/>
              </a:rPr>
              <a:t>,</a:t>
            </a: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Piżamę z długim rękawem</a:t>
            </a:r>
            <a:r>
              <a:rPr lang="es-ES" sz="2000" dirty="0">
                <a:latin typeface="Candara" panose="020E0502030303020204" pitchFamily="34" charset="0"/>
                <a:cs typeface="+mn-cs"/>
              </a:rPr>
              <a:t>,</a:t>
            </a: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Ciepłe kapcie</a:t>
            </a:r>
            <a:r>
              <a:rPr lang="es-ES" sz="2000" dirty="0">
                <a:latin typeface="Candara" panose="020E0502030303020204" pitchFamily="34" charset="0"/>
                <a:cs typeface="+mn-cs"/>
              </a:rPr>
              <a:t>,</a:t>
            </a: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Ciepłą czapkę</a:t>
            </a:r>
            <a:r>
              <a:rPr lang="es-ES" sz="2000" dirty="0">
                <a:latin typeface="Candara" panose="020E0502030303020204" pitchFamily="34" charset="0"/>
                <a:cs typeface="+mn-cs"/>
              </a:rPr>
              <a:t>,</a:t>
            </a: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Szalik </a:t>
            </a:r>
            <a:r>
              <a:rPr lang="es-ES" sz="2000" dirty="0">
                <a:latin typeface="Candara" panose="020E0502030303020204" pitchFamily="34" charset="0"/>
                <a:cs typeface="+mn-cs"/>
              </a:rPr>
              <a:t>,</a:t>
            </a: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Ciepły płaszcz lub kurtkę</a:t>
            </a:r>
            <a:r>
              <a:rPr lang="es-ES" sz="2000" dirty="0">
                <a:latin typeface="Candara" panose="020E0502030303020204" pitchFamily="34" charset="0"/>
                <a:cs typeface="+mn-cs"/>
              </a:rPr>
              <a:t>,</a:t>
            </a: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Parasol</a:t>
            </a:r>
            <a:r>
              <a:rPr lang="es-ES" sz="2000" dirty="0">
                <a:latin typeface="Candara" panose="020E0502030303020204" pitchFamily="34" charset="0"/>
                <a:cs typeface="+mn-cs"/>
              </a:rPr>
              <a:t>.</a:t>
            </a: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Candara" panose="020E0502030303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Candara" panose="020E0502030303020204" pitchFamily="34" charset="0"/>
                <a:cs typeface="+mn-cs"/>
              </a:rPr>
              <a:t> </a:t>
            </a:r>
            <a:endParaRPr lang="en-GB" sz="2000" dirty="0">
              <a:latin typeface="Candara" panose="020E0502030303020204" pitchFamily="34" charset="0"/>
              <a:cs typeface="+mn-cs"/>
            </a:endParaRPr>
          </a:p>
        </p:txBody>
      </p:sp>
      <p:pic>
        <p:nvPicPr>
          <p:cNvPr id="1127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10532" y="2196864"/>
            <a:ext cx="2109389" cy="300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848"/>
            <a:ext cx="1560715" cy="10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6F1961-0ECB-460A-8486-2885C745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Nasza Strona na FACEBOOKU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0B170B-BEBC-47A8-89D4-7978FC8F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https://www.facebook.com/Elektryk-w-Hiszpanii-359712381552538</a:t>
            </a:r>
            <a:endParaRPr lang="pl-PL" dirty="0"/>
          </a:p>
          <a:p>
            <a:endParaRPr lang="pl-PL" dirty="0"/>
          </a:p>
          <a:p>
            <a:r>
              <a:rPr lang="pl-PL" dirty="0"/>
              <a:t>Prosimy o </a:t>
            </a:r>
            <a:r>
              <a:rPr lang="pl-PL" dirty="0" err="1"/>
              <a:t>lajkowanie</a:t>
            </a:r>
            <a:r>
              <a:rPr lang="pl-PL" dirty="0"/>
              <a:t> postów podczas wyjazdu  polubienie  NASZEJ strony </a:t>
            </a:r>
          </a:p>
          <a:p>
            <a:endParaRPr lang="pl-PL" dirty="0"/>
          </a:p>
          <a:p>
            <a:pPr algn="l"/>
            <a:r>
              <a:rPr lang="pl-PL" dirty="0"/>
              <a:t>STRONY FIRMY EUROMINDE;</a:t>
            </a:r>
          </a:p>
          <a:p>
            <a:pPr algn="l"/>
            <a:r>
              <a:rPr lang="pl-PL" dirty="0"/>
              <a:t> </a:t>
            </a:r>
            <a:r>
              <a:rPr lang="en-US" b="0" i="0" dirty="0">
                <a:solidFill>
                  <a:srgbClr val="1E90FF"/>
                </a:solidFill>
                <a:effectLst/>
                <a:latin typeface="-apple-system"/>
              </a:rPr>
              <a:t>[1] </a:t>
            </a:r>
            <a:r>
              <a:rPr lang="en-US" b="0" i="0" dirty="0">
                <a:solidFill>
                  <a:srgbClr val="1E90FF"/>
                </a:solidFill>
                <a:effectLst/>
                <a:latin typeface="-apple-system"/>
                <a:hlinkClick r:id="rId3"/>
              </a:rPr>
              <a:t>https://euromind.es/</a:t>
            </a:r>
            <a:endParaRPr lang="en-US" b="0" i="0" dirty="0">
              <a:solidFill>
                <a:srgbClr val="1E90FF"/>
              </a:solidFill>
              <a:effectLst/>
              <a:latin typeface="-apple-system"/>
            </a:endParaRPr>
          </a:p>
          <a:p>
            <a:pPr algn="l"/>
            <a:r>
              <a:rPr lang="en-US" b="0" i="0" dirty="0">
                <a:solidFill>
                  <a:srgbClr val="1E90FF"/>
                </a:solidFill>
                <a:effectLst/>
                <a:latin typeface="-apple-system"/>
              </a:rPr>
              <a:t>[2] </a:t>
            </a:r>
            <a:r>
              <a:rPr lang="en-US" b="0" i="0" dirty="0">
                <a:solidFill>
                  <a:srgbClr val="1E90FF"/>
                </a:solidFill>
                <a:effectLst/>
                <a:latin typeface="-apple-system"/>
                <a:hlinkClick r:id="rId4"/>
              </a:rPr>
              <a:t>https://www.facebook.com/euromind.spain/</a:t>
            </a:r>
            <a:endParaRPr lang="en-US" b="0" i="0" dirty="0">
              <a:solidFill>
                <a:srgbClr val="1E90FF"/>
              </a:solidFill>
              <a:effectLst/>
              <a:latin typeface="-apple-system"/>
            </a:endParaRPr>
          </a:p>
          <a:p>
            <a:pPr algn="l"/>
            <a:r>
              <a:rPr lang="en-US" b="0" i="0" dirty="0">
                <a:solidFill>
                  <a:srgbClr val="1E90FF"/>
                </a:solidFill>
                <a:effectLst/>
                <a:latin typeface="-apple-system"/>
              </a:rPr>
              <a:t>[3] </a:t>
            </a:r>
            <a:r>
              <a:rPr lang="en-US" b="0" i="0" dirty="0">
                <a:solidFill>
                  <a:srgbClr val="1E90FF"/>
                </a:solidFill>
                <a:effectLst/>
                <a:latin typeface="-apple-system"/>
                <a:hlinkClick r:id="rId5"/>
              </a:rPr>
              <a:t>https://instagram.com/euromind.spain/</a:t>
            </a:r>
            <a:endParaRPr lang="en-US" b="0" i="0" dirty="0">
              <a:solidFill>
                <a:srgbClr val="1E90FF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C43C07-BA90-1216-2B2F-C3C47142DE4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190"/>
            <a:ext cx="8568952" cy="76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7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412777"/>
            <a:ext cx="8280920" cy="5760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BUDOWA POJAZDU E- BUGGY</a:t>
            </a:r>
            <a:r>
              <a:rPr lang="pl-P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280920" cy="228734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dniach 16.04.2022 r. - 30.04.2022 r.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uczniowie z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Zespołu Szkół Zawodowych im. Marii Skłodowskiej-Curie w Płocku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zawodzie: technik pojazdów samochodowych, technik mechanik, mechanik pojazdów samochodowych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odbędą staż zagraniczny w Hiszpanii. 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Praktyki odbywają się w Sewilli w szkole </a:t>
            </a:r>
            <a:r>
              <a:rPr lang="pl-PL" dirty="0"/>
              <a:t>La </a:t>
            </a:r>
            <a:r>
              <a:rPr lang="pl-PL" dirty="0" err="1"/>
              <a:t>Casa</a:t>
            </a:r>
            <a:r>
              <a:rPr lang="pl-PL" dirty="0"/>
              <a:t> </a:t>
            </a:r>
            <a:r>
              <a:rPr lang="pl-PL" dirty="0" err="1"/>
              <a:t>Salesiana</a:t>
            </a:r>
            <a:r>
              <a:rPr lang="pl-PL" dirty="0"/>
              <a:t> de la </a:t>
            </a:r>
            <a:r>
              <a:rPr lang="pl-PL" dirty="0" err="1"/>
              <a:t>Santísima</a:t>
            </a:r>
            <a:r>
              <a:rPr lang="pl-PL" dirty="0"/>
              <a:t> Trinidad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D516E7F-91EB-4962-92C1-D3DDD9406B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7216"/>
            <a:ext cx="8136904" cy="92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8F11D15-8C1D-477C-AB0D-B7BE9A13B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3018803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ymbol zastępczy zawartości 3" descr="buggy.jpg">
            <a:extLst>
              <a:ext uri="{FF2B5EF4-FFF2-40B4-BE49-F238E27FC236}">
                <a16:creationId xmlns:a16="http://schemas.microsoft.com/office/drawing/2014/main" id="{196401F1-B0C5-A2C1-74E5-EE4FBF6066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1376" y="4437057"/>
            <a:ext cx="3742105" cy="22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4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412777"/>
            <a:ext cx="8280920" cy="5760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pl-PL" sz="2800" b="1" cap="all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Konstruowanie i programowanie </a:t>
            </a:r>
            <a:r>
              <a:rPr lang="pl-PL" sz="2800" b="1" cap="all" dirty="0" err="1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dronÓw</a:t>
            </a:r>
            <a:r>
              <a:rPr lang="pl-P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280920" cy="2287349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dniach 19.06.2022 r. -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.07.2022 r.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uczniowie z </a:t>
            </a: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Zespołu Szkół Zawodowych im. Marii Skłodowskiej-Curie w Płocku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zawodzie: technik elektryk i elektryk odbędą staż zagraniczny w Hiszpanii. </a:t>
            </a:r>
            <a:endParaRPr lang="pl-PL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Praktyki odbywają się w Sewilli w firmie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Dronetools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D516E7F-91EB-4962-92C1-D3DDD9406B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7216"/>
            <a:ext cx="8136904" cy="92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8F11D15-8C1D-477C-AB0D-B7BE9A13B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0546"/>
            <a:ext cx="3018803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 descr="IMG_5161.JPG">
            <a:extLst>
              <a:ext uri="{FF2B5EF4-FFF2-40B4-BE49-F238E27FC236}">
                <a16:creationId xmlns:a16="http://schemas.microsoft.com/office/drawing/2014/main" id="{34A55106-A0C0-B7A3-791C-B81AC2A6D4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6849" y="4077072"/>
            <a:ext cx="3018803" cy="22505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6369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000" dirty="0"/>
              <a:t>   Praktyki dla elektryków i mechaników i techników pojazdów samochodowych odbędą się w Hiszpanii w Sewilli . Sewilla to piękne zabytkowe miasto położone 50 km  od Morza  Śródziemnego oraz Oceanu Atlantyckiego .</a:t>
            </a:r>
          </a:p>
          <a:p>
            <a:pPr>
              <a:buNone/>
            </a:pPr>
            <a:r>
              <a:rPr lang="pl-PL" sz="2000" dirty="0"/>
              <a:t>    Partnerem zagranicznym jest firma </a:t>
            </a:r>
            <a:r>
              <a:rPr lang="pl-PL" sz="2000" b="1" dirty="0" err="1"/>
              <a:t>euroMind</a:t>
            </a:r>
            <a:r>
              <a:rPr lang="pl-PL" sz="2000" b="1" dirty="0"/>
              <a:t>,</a:t>
            </a:r>
            <a:r>
              <a:rPr lang="pl-PL" sz="2000" dirty="0"/>
              <a:t> </a:t>
            </a:r>
          </a:p>
          <a:p>
            <a:pPr>
              <a:buNone/>
            </a:pPr>
            <a:r>
              <a:rPr lang="pl-PL" sz="2000" dirty="0"/>
              <a:t>   </a:t>
            </a:r>
            <a:r>
              <a:rPr lang="pl-PL" sz="2000" dirty="0" err="1"/>
              <a:t>EuroMind</a:t>
            </a:r>
            <a:r>
              <a:rPr lang="pl-PL" sz="2000" dirty="0"/>
              <a:t> jest międzynarodową firmą doradczą i szkoleniową specjalizującą się w organizacji projektów kształcenia i szkolenia zawodowego z siedzibami w Andaluzji – w Sevilli, </a:t>
            </a:r>
            <a:r>
              <a:rPr lang="pl-PL" sz="2000" dirty="0" err="1"/>
              <a:t>Ubedzie</a:t>
            </a:r>
            <a:r>
              <a:rPr lang="pl-PL" sz="2000" dirty="0"/>
              <a:t> i Maladze w Hiszpanii.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Obraz 6" descr="depositphotos_129255186-stock-photo-seville-spain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974" y="4437112"/>
            <a:ext cx="3923928" cy="2615952"/>
          </a:xfrm>
          <a:prstGeom prst="rect">
            <a:avLst/>
          </a:prstGeom>
        </p:spPr>
      </p:pic>
      <p:pic>
        <p:nvPicPr>
          <p:cNvPr id="8" name="Obraz 7" descr="bcb2012Kadyks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100" y="4380416"/>
            <a:ext cx="4032448" cy="266571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2B4287B-FB89-4C72-8F6E-118DBA8380F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02" y="612300"/>
            <a:ext cx="5943600" cy="76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000" dirty="0"/>
              <a:t>   Praktyki dla informatyków i teleinformatyków odbędą się w Hiszpanii w Maladze. Malaga to piękne zabytkowe i turystyczne miasto położone nad Morzem Śródziemnym na wybrzeżu Costa Del </a:t>
            </a:r>
            <a:r>
              <a:rPr lang="pl-PL" sz="2000" dirty="0" err="1"/>
              <a:t>Sol</a:t>
            </a:r>
            <a:r>
              <a:rPr lang="pl-PL" sz="2000" dirty="0"/>
              <a:t> .</a:t>
            </a:r>
          </a:p>
          <a:p>
            <a:pPr>
              <a:buNone/>
            </a:pPr>
            <a:r>
              <a:rPr lang="pl-PL" sz="2000" dirty="0"/>
              <a:t>   Partnerem zagranicznym jest firma </a:t>
            </a:r>
            <a:r>
              <a:rPr lang="pl-PL" sz="2000" b="1" dirty="0" err="1"/>
              <a:t>euroMind</a:t>
            </a:r>
            <a:r>
              <a:rPr lang="pl-PL" sz="2000" b="1" dirty="0"/>
              <a:t>.</a:t>
            </a:r>
            <a:endParaRPr lang="pl-PL" sz="2000" dirty="0"/>
          </a:p>
          <a:p>
            <a:pPr>
              <a:buNone/>
            </a:pPr>
            <a:r>
              <a:rPr lang="pl-PL" sz="2000" dirty="0"/>
              <a:t>   </a:t>
            </a:r>
            <a:r>
              <a:rPr lang="pl-PL" sz="2000" dirty="0" err="1"/>
              <a:t>EuroMind</a:t>
            </a:r>
            <a:r>
              <a:rPr lang="pl-PL" sz="2000" dirty="0"/>
              <a:t> jest międzynarodową firmą doradczą i szkoleniową specjalizującą się w organizacji projektów kształcenia i szkolenia zawodowego z siedzibami w Andaluzji – w Sevilli, </a:t>
            </a:r>
            <a:r>
              <a:rPr lang="pl-PL" sz="2000" dirty="0" err="1"/>
              <a:t>Ubedzie</a:t>
            </a:r>
            <a:r>
              <a:rPr lang="pl-PL" sz="2000" dirty="0"/>
              <a:t> i Maladze.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8" name="Obraz 7" descr="bcb2012Kadyks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087852"/>
            <a:ext cx="4032448" cy="266571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2B4287B-FB89-4C72-8F6E-118DBA8380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12300"/>
            <a:ext cx="6826052" cy="76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D08488B-EC4E-4553-9002-67B5FC3F8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9" y="4087852"/>
            <a:ext cx="4594639" cy="25844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412776"/>
            <a:ext cx="7886700" cy="1080120"/>
          </a:xfrm>
        </p:spPr>
        <p:txBody>
          <a:bodyPr>
            <a:normAutofit fontScale="90000"/>
          </a:bodyPr>
          <a:lstStyle/>
          <a:p>
            <a:r>
              <a:rPr lang="pl-PL" sz="5400" b="1" dirty="0">
                <a:solidFill>
                  <a:schemeClr val="accent1"/>
                </a:solidFill>
              </a:rPr>
              <a:t>Cele praktyk </a:t>
            </a:r>
            <a:br>
              <a:rPr lang="pl-PL" dirty="0">
                <a:solidFill>
                  <a:schemeClr val="accent1"/>
                </a:solidFill>
              </a:rPr>
            </a:b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04864"/>
            <a:ext cx="7886700" cy="4248471"/>
          </a:xfrm>
        </p:spPr>
        <p:txBody>
          <a:bodyPr>
            <a:normAutofit/>
          </a:bodyPr>
          <a:lstStyle/>
          <a:p>
            <a:pPr lvl="0"/>
            <a:r>
              <a:rPr lang="pl-PL" sz="1800" dirty="0"/>
              <a:t>podniesienie kompetencji zawodowych uczniów  naszej szkoły, zdobycie nowego praktycznego doświadczenia, wzrost poziomu i umiejętności w zakresie przedmiotów zawodowych</a:t>
            </a:r>
          </a:p>
          <a:p>
            <a:pPr lvl="0"/>
            <a:r>
              <a:rPr lang="pl-PL" sz="1800" dirty="0"/>
              <a:t>lepsze przygotowanie uczniów do funkcjonowania na rynku pracy w kraju i za granica </a:t>
            </a:r>
          </a:p>
          <a:p>
            <a:pPr lvl="0"/>
            <a:r>
              <a:rPr lang="pl-PL" sz="1800" dirty="0"/>
              <a:t>lepsze wyniki uczniów w zewnętrznych egzaminach zawodowych</a:t>
            </a:r>
          </a:p>
          <a:p>
            <a:pPr lvl="0"/>
            <a:r>
              <a:rPr lang="pl-PL" sz="1800" dirty="0"/>
              <a:t>podniesienia umiejętności językowych uczniów, przełamanie barier  językowych i praktyczne wykorzystanie języka   branżowego w przyszłym życiu zawodowym</a:t>
            </a:r>
          </a:p>
          <a:p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37720"/>
            <a:ext cx="412409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94FB8EA-C137-EE18-5F40-D396DD7414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7216"/>
            <a:ext cx="8136904" cy="92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4131</TotalTime>
  <Words>4215</Words>
  <Application>Microsoft Office PowerPoint</Application>
  <PresentationFormat>Pokaz na ekranie (4:3)</PresentationFormat>
  <Paragraphs>377</Paragraphs>
  <Slides>47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7" baseType="lpstr">
      <vt:lpstr>-apple-system</vt:lpstr>
      <vt:lpstr>Arial</vt:lpstr>
      <vt:lpstr>Arial Narrow</vt:lpstr>
      <vt:lpstr>Calibri</vt:lpstr>
      <vt:lpstr>Calibri Light</vt:lpstr>
      <vt:lpstr>Cambria</vt:lpstr>
      <vt:lpstr>Candara</vt:lpstr>
      <vt:lpstr>Times New Roman</vt:lpstr>
      <vt:lpstr>Wingdings</vt:lpstr>
      <vt:lpstr>Motyw pakietu Office</vt:lpstr>
      <vt:lpstr>WYJAZDY NA PRAKTYKI DO HISZPANII </vt:lpstr>
      <vt:lpstr>    Program Operacyjny Wiedza Edukacja Rozwój (PO WER 2014-2020) to następca Programu Operacyjnego Kapitał Ludzki. Fundacja Rozwoju Systemu Edukacji jest jednym z beneficjentów nowego programu. </vt:lpstr>
      <vt:lpstr>„ INTELIGENTNY DOM SOLARNY/FOTOWOLTAIKA”.</vt:lpstr>
      <vt:lpstr>„RZECZYWISTOŚĆ WIRTUALNA”.</vt:lpstr>
      <vt:lpstr>„BUDOWA POJAZDU E- BUGGY”.</vt:lpstr>
      <vt:lpstr>„Konstruowanie i programowanie dronÓw”.</vt:lpstr>
      <vt:lpstr>Prezentacja programu PowerPoint</vt:lpstr>
      <vt:lpstr>Prezentacja programu PowerPoint</vt:lpstr>
      <vt:lpstr>Cele praktyk  </vt:lpstr>
      <vt:lpstr>    Terminy praktyk  </vt:lpstr>
      <vt:lpstr> Terminy praktyk</vt:lpstr>
      <vt:lpstr>   REKRUTACJA  </vt:lpstr>
      <vt:lpstr>Prezentacja programu PowerPoint</vt:lpstr>
      <vt:lpstr>Prezentacja programu PowerPoint</vt:lpstr>
      <vt:lpstr>        Firma przyjmująca uczniów na praktyki – Wyjazd II </vt:lpstr>
      <vt:lpstr>    Firma przyjmująca uczniów na praktyki – WYJAZD III </vt:lpstr>
      <vt:lpstr>   Firma przyjmująca uczniów na praktyki – WYJAZD III </vt:lpstr>
      <vt:lpstr>  Firma przyjmująca uczniów na praktyki – WYJAZD IV</vt:lpstr>
      <vt:lpstr>Prezentacja programu PowerPoint</vt:lpstr>
      <vt:lpstr>   Świadczenia- WYJAZD I</vt:lpstr>
      <vt:lpstr>   Świadczenia- WYJAZD II</vt:lpstr>
      <vt:lpstr>   Świadczenia – Wyjazd III</vt:lpstr>
      <vt:lpstr>   Świadczenia – WYJAZD IV</vt:lpstr>
      <vt:lpstr>Sewilla</vt:lpstr>
      <vt:lpstr>Prezentacja programu PowerPoint</vt:lpstr>
      <vt:lpstr>Prezentacja programu PowerPoint</vt:lpstr>
      <vt:lpstr>Prezentacja programu PowerPoint</vt:lpstr>
      <vt:lpstr>Prezentacja programu PowerPoint</vt:lpstr>
      <vt:lpstr>Wycieczka do Kadyksu</vt:lpstr>
      <vt:lpstr>ZWIEDZANIE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Nasza Strona na FACEBOOKU</vt:lpstr>
    </vt:vector>
  </TitlesOfParts>
  <Company>RevolucionUnattended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Gottham</dc:creator>
  <cp:lastModifiedBy>Małgorzata Jeziorska</cp:lastModifiedBy>
  <cp:revision>422</cp:revision>
  <cp:lastPrinted>2021-07-12T11:10:30Z</cp:lastPrinted>
  <dcterms:created xsi:type="dcterms:W3CDTF">2012-10-24T08:58:32Z</dcterms:created>
  <dcterms:modified xsi:type="dcterms:W3CDTF">2022-10-02T13:50:31Z</dcterms:modified>
</cp:coreProperties>
</file>