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1" r:id="rId5"/>
    <p:sldId id="259" r:id="rId6"/>
    <p:sldId id="262" r:id="rId7"/>
    <p:sldId id="263" r:id="rId8"/>
    <p:sldId id="264" r:id="rId9"/>
    <p:sldId id="265" r:id="rId10"/>
    <p:sldId id="266" r:id="rId11"/>
    <p:sldId id="268" r:id="rId12"/>
    <p:sldId id="267" r:id="rId13"/>
    <p:sldId id="269" r:id="rId14"/>
    <p:sldId id="257" r:id="rId1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p:cViewPr varScale="1">
        <p:scale>
          <a:sx n="131" d="100"/>
          <a:sy n="131" d="100"/>
        </p:scale>
        <p:origin x="906"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C0D84686-ED77-4872-80A2-01C8F687E353}" type="datetimeFigureOut">
              <a:rPr lang="pl-PL" smtClean="0"/>
              <a:t>2022-03-03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1361068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0D84686-ED77-4872-80A2-01C8F687E353}" type="datetimeFigureOut">
              <a:rPr lang="pl-PL" smtClean="0"/>
              <a:t>2022-03-03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62454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0D84686-ED77-4872-80A2-01C8F687E353}" type="datetimeFigureOut">
              <a:rPr lang="pl-PL" smtClean="0"/>
              <a:t>2022-03-03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138683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0D84686-ED77-4872-80A2-01C8F687E353}" type="datetimeFigureOut">
              <a:rPr lang="pl-PL" smtClean="0"/>
              <a:t>2022-03-03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84025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C0D84686-ED77-4872-80A2-01C8F687E353}" type="datetimeFigureOut">
              <a:rPr lang="pl-PL" smtClean="0"/>
              <a:t>2022-03-03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415507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0D84686-ED77-4872-80A2-01C8F687E353}" type="datetimeFigureOut">
              <a:rPr lang="pl-PL" smtClean="0"/>
              <a:t>2022-03-03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294123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C0D84686-ED77-4872-80A2-01C8F687E353}" type="datetimeFigureOut">
              <a:rPr lang="pl-PL" smtClean="0"/>
              <a:t>2022-03-03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303771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C0D84686-ED77-4872-80A2-01C8F687E353}" type="datetimeFigureOut">
              <a:rPr lang="pl-PL" smtClean="0"/>
              <a:t>2022-03-03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43043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0D84686-ED77-4872-80A2-01C8F687E353}" type="datetimeFigureOut">
              <a:rPr lang="pl-PL" smtClean="0"/>
              <a:t>2022-03-03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185575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C0D84686-ED77-4872-80A2-01C8F687E353}" type="datetimeFigureOut">
              <a:rPr lang="pl-PL" smtClean="0"/>
              <a:t>2022-03-03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201319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C0D84686-ED77-4872-80A2-01C8F687E353}" type="datetimeFigureOut">
              <a:rPr lang="pl-PL" smtClean="0"/>
              <a:t>2022-03-03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5BD96C8-96F6-422E-9481-A0F61057C682}" type="slidenum">
              <a:rPr lang="pl-PL" smtClean="0"/>
              <a:t>‹#›</a:t>
            </a:fld>
            <a:endParaRPr lang="pl-PL"/>
          </a:p>
        </p:txBody>
      </p:sp>
    </p:spTree>
    <p:extLst>
      <p:ext uri="{BB962C8B-B14F-4D97-AF65-F5344CB8AC3E}">
        <p14:creationId xmlns:p14="http://schemas.microsoft.com/office/powerpoint/2010/main" val="271097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84686-ED77-4872-80A2-01C8F687E353}" type="datetimeFigureOut">
              <a:rPr lang="pl-PL" smtClean="0"/>
              <a:t>2022-03-03</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D96C8-96F6-422E-9481-A0F61057C682}" type="slidenum">
              <a:rPr lang="pl-PL" smtClean="0"/>
              <a:t>‹#›</a:t>
            </a:fld>
            <a:endParaRPr lang="pl-PL"/>
          </a:p>
        </p:txBody>
      </p:sp>
    </p:spTree>
    <p:extLst>
      <p:ext uri="{BB962C8B-B14F-4D97-AF65-F5344CB8AC3E}">
        <p14:creationId xmlns:p14="http://schemas.microsoft.com/office/powerpoint/2010/main" val="903101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7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116632"/>
            <a:ext cx="7772400" cy="1137220"/>
          </a:xfrm>
        </p:spPr>
        <p:txBody>
          <a:bodyPr>
            <a:normAutofit/>
          </a:bodyPr>
          <a:lstStyle/>
          <a:p>
            <a:r>
              <a:rPr lang="pl-PL" sz="4000" b="1" i="1" dirty="0" smtClean="0">
                <a:solidFill>
                  <a:srgbClr val="FF0000"/>
                </a:solidFill>
                <a:latin typeface="Arial" panose="020B0604020202020204" pitchFamily="34" charset="0"/>
                <a:cs typeface="Arial" panose="020B0604020202020204" pitchFamily="34" charset="0"/>
              </a:rPr>
              <a:t>POLSKIE PTAKI ŚPIEWAJĄCE</a:t>
            </a:r>
            <a:endParaRPr lang="pl-PL" sz="4000" b="1" i="1" dirty="0">
              <a:solidFill>
                <a:srgbClr val="FF0000"/>
              </a:solidFill>
              <a:latin typeface="Arial" panose="020B0604020202020204" pitchFamily="34" charset="0"/>
              <a:cs typeface="Arial" panose="020B0604020202020204" pitchFamily="34" charset="0"/>
            </a:endParaRPr>
          </a:p>
        </p:txBody>
      </p:sp>
      <p:sp>
        <p:nvSpPr>
          <p:cNvPr id="3" name="Podtytuł 2"/>
          <p:cNvSpPr>
            <a:spLocks noGrp="1"/>
          </p:cNvSpPr>
          <p:nvPr>
            <p:ph type="subTitle" idx="1"/>
          </p:nvPr>
        </p:nvSpPr>
        <p:spPr>
          <a:xfrm>
            <a:off x="144468" y="1340768"/>
            <a:ext cx="4064496" cy="1080120"/>
          </a:xfrm>
        </p:spPr>
        <p:txBody>
          <a:bodyPr>
            <a:normAutofit lnSpcReduction="10000"/>
          </a:bodyPr>
          <a:lstStyle/>
          <a:p>
            <a:pPr algn="l"/>
            <a:r>
              <a:rPr lang="pl-PL" sz="1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Roland Sobczak </a:t>
            </a:r>
          </a:p>
          <a:p>
            <a:pPr algn="l"/>
            <a:endParaRPr lang="pl-PL" sz="9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pl-PL" sz="1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Technikum informatyczne III TDP</a:t>
            </a:r>
          </a:p>
          <a:p>
            <a:pPr algn="l"/>
            <a:r>
              <a:rPr lang="pl-PL" sz="1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ZSZ im. Marii Skłodowskiej-Curie w Płocku</a:t>
            </a:r>
            <a:endParaRPr lang="pl-PL" sz="1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kruk">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2173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964488"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8</a:t>
            </a:r>
            <a:r>
              <a:rPr lang="pl-PL" b="1" dirty="0" smtClean="0">
                <a:solidFill>
                  <a:srgbClr val="FF0000"/>
                </a:solidFill>
                <a:effectLst>
                  <a:outerShdw blurRad="38100" dist="38100" dir="2700000" algn="tl">
                    <a:srgbClr val="000000">
                      <a:alpha val="43137"/>
                    </a:srgbClr>
                  </a:outerShdw>
                </a:effectLst>
              </a:rPr>
              <a:t>. Sikorka modra (Modraszka zwyczajna)</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107504" y="980728"/>
            <a:ext cx="3168352" cy="2800767"/>
          </a:xfrm>
          <a:prstGeom prst="rect">
            <a:avLst/>
          </a:prstGeom>
        </p:spPr>
        <p:txBody>
          <a:bodyPr wrap="square">
            <a:spAutoFit/>
          </a:bodyPr>
          <a:lstStyle/>
          <a:p>
            <a:r>
              <a:rPr lang="pl-PL" sz="1600" b="1" dirty="0">
                <a:solidFill>
                  <a:schemeClr val="bg1"/>
                </a:solidFill>
                <a:effectLst>
                  <a:outerShdw blurRad="38100" dist="38100" dir="2700000" algn="tl">
                    <a:srgbClr val="000000">
                      <a:alpha val="43137"/>
                    </a:srgbClr>
                  </a:outerShdw>
                </a:effectLst>
              </a:rPr>
              <a:t>Sikory modre najchętniej gniazdują w lasach liściastych i mieszanych z przewagą drzew liściastych, zwłaszcza w okolicach nadrzecznych. Powszechnie występują także w </a:t>
            </a:r>
            <a:r>
              <a:rPr lang="pl-PL" sz="1600" b="1" dirty="0" err="1">
                <a:solidFill>
                  <a:schemeClr val="bg1"/>
                </a:solidFill>
                <a:effectLst>
                  <a:outerShdw blurRad="38100" dist="38100" dir="2700000" algn="tl">
                    <a:srgbClr val="000000">
                      <a:alpha val="43137"/>
                    </a:srgbClr>
                  </a:outerShdw>
                </a:effectLst>
              </a:rPr>
              <a:t>zadrzewieniach</a:t>
            </a:r>
            <a:r>
              <a:rPr lang="pl-PL" sz="1600" b="1" dirty="0">
                <a:solidFill>
                  <a:schemeClr val="bg1"/>
                </a:solidFill>
                <a:effectLst>
                  <a:outerShdw blurRad="38100" dist="38100" dir="2700000" algn="tl">
                    <a:srgbClr val="000000">
                      <a:alpha val="43137"/>
                    </a:srgbClr>
                  </a:outerShdw>
                </a:effectLst>
              </a:rPr>
              <a:t> śródpolnych i w osiedlach ludzkich, z zabudową miejską włącznie. Unikają natomiast drzewostanów wyłącznie iglastych, szczególnie suchszych.</a:t>
            </a:r>
          </a:p>
        </p:txBody>
      </p:sp>
      <p:pic>
        <p:nvPicPr>
          <p:cNvPr id="4" name="modraszka">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7092280" y="1628800"/>
            <a:ext cx="609600" cy="609600"/>
          </a:xfrm>
          <a:prstGeom prst="rect">
            <a:avLst/>
          </a:prstGeom>
        </p:spPr>
      </p:pic>
    </p:spTree>
    <p:extLst>
      <p:ext uri="{BB962C8B-B14F-4D97-AF65-F5344CB8AC3E}">
        <p14:creationId xmlns:p14="http://schemas.microsoft.com/office/powerpoint/2010/main" val="36450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9</a:t>
            </a:r>
            <a:r>
              <a:rPr lang="pl-PL" b="1" dirty="0" smtClean="0">
                <a:solidFill>
                  <a:srgbClr val="FF0000"/>
                </a:solidFill>
                <a:effectLst>
                  <a:outerShdw blurRad="38100" dist="38100" dir="2700000" algn="tl">
                    <a:srgbClr val="000000">
                      <a:alpha val="43137"/>
                    </a:srgbClr>
                  </a:outerShdw>
                </a:effectLst>
              </a:rPr>
              <a:t>. </a:t>
            </a:r>
            <a:r>
              <a:rPr lang="pl-PL" b="1" dirty="0">
                <a:solidFill>
                  <a:srgbClr val="FF0000"/>
                </a:solidFill>
                <a:effectLst>
                  <a:outerShdw blurRad="38100" dist="38100" dir="2700000" algn="tl">
                    <a:srgbClr val="000000">
                      <a:alpha val="43137"/>
                    </a:srgbClr>
                  </a:outerShdw>
                </a:effectLst>
              </a:rPr>
              <a:t>Kapturka </a:t>
            </a:r>
            <a:r>
              <a:rPr lang="pl-PL" b="1" dirty="0" smtClean="0">
                <a:solidFill>
                  <a:srgbClr val="FF0000"/>
                </a:solidFill>
                <a:effectLst>
                  <a:outerShdw blurRad="38100" dist="38100" dir="2700000" algn="tl">
                    <a:srgbClr val="000000">
                      <a:alpha val="43137"/>
                    </a:srgbClr>
                  </a:outerShdw>
                </a:effectLst>
              </a:rPr>
              <a:t>- </a:t>
            </a:r>
            <a:r>
              <a:rPr lang="pl-PL" b="1" dirty="0">
                <a:solidFill>
                  <a:srgbClr val="FF0000"/>
                </a:solidFill>
                <a:effectLst>
                  <a:outerShdw blurRad="38100" dist="38100" dir="2700000" algn="tl">
                    <a:srgbClr val="000000">
                      <a:alpha val="43137"/>
                    </a:srgbClr>
                  </a:outerShdw>
                </a:effectLst>
              </a:rPr>
              <a:t>pokrzewka czarnogłowa</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107504" y="678632"/>
            <a:ext cx="4896544" cy="2554545"/>
          </a:xfrm>
          <a:prstGeom prst="rect">
            <a:avLst/>
          </a:prstGeom>
        </p:spPr>
        <p:txBody>
          <a:bodyPr wrap="square">
            <a:spAutoFit/>
          </a:bodyPr>
          <a:lstStyle/>
          <a:p>
            <a:r>
              <a:rPr lang="pl-PL" sz="1600" b="1" dirty="0" smtClean="0">
                <a:solidFill>
                  <a:schemeClr val="bg1"/>
                </a:solidFill>
                <a:effectLst>
                  <a:outerShdw blurRad="38100" dist="38100" dir="2700000" algn="tl">
                    <a:srgbClr val="000000">
                      <a:alpha val="43137"/>
                    </a:srgbClr>
                  </a:outerShdw>
                </a:effectLst>
              </a:rPr>
              <a:t>To gatunek </a:t>
            </a:r>
            <a:r>
              <a:rPr lang="pl-PL" sz="1600" b="1" dirty="0">
                <a:solidFill>
                  <a:schemeClr val="bg1"/>
                </a:solidFill>
                <a:effectLst>
                  <a:outerShdw blurRad="38100" dist="38100" dir="2700000" algn="tl">
                    <a:srgbClr val="000000">
                      <a:alpha val="43137"/>
                    </a:srgbClr>
                  </a:outerShdw>
                </a:effectLst>
              </a:rPr>
              <a:t>małego, częściowo wędrownego ptaka z rodziny pokrzewek.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Pod </a:t>
            </a:r>
            <a:r>
              <a:rPr lang="pl-PL" sz="1600" b="1" dirty="0">
                <a:solidFill>
                  <a:schemeClr val="bg1"/>
                </a:solidFill>
                <a:effectLst>
                  <a:outerShdw blurRad="38100" dist="38100" dir="2700000" algn="tl">
                    <a:srgbClr val="000000">
                      <a:alpha val="43137"/>
                    </a:srgbClr>
                  </a:outerShdw>
                </a:effectLst>
              </a:rPr>
              <a:t>względem wielkości dorównuje wróblowi, choć ma delikatniejszą, bardziej wysmukłą sylwetkę. Prowadzi skryty tryb życia, więc trudno ją dostrzec. Najczęściej identyfikuje się ją po fletowym śpiewie, który rozpoczyna się cichym wstępem.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rgbClr val="FF0000"/>
                </a:solidFill>
                <a:effectLst>
                  <a:outerShdw blurRad="38100" dist="38100" dir="2700000" algn="tl">
                    <a:srgbClr val="000000">
                      <a:alpha val="43137"/>
                    </a:srgbClr>
                  </a:outerShdw>
                </a:effectLst>
              </a:rPr>
              <a:t>Na </a:t>
            </a:r>
            <a:r>
              <a:rPr lang="pl-PL" sz="1600" b="1" dirty="0">
                <a:solidFill>
                  <a:srgbClr val="FF0000"/>
                </a:solidFill>
                <a:effectLst>
                  <a:outerShdw blurRad="38100" dist="38100" dir="2700000" algn="tl">
                    <a:srgbClr val="000000">
                      <a:alpha val="43137"/>
                    </a:srgbClr>
                  </a:outerShdw>
                </a:effectLst>
              </a:rPr>
              <a:t>terenie Polski kapturka jest objęta ścisłą ochroną </a:t>
            </a:r>
            <a:r>
              <a:rPr lang="pl-PL" sz="1600" b="1" dirty="0" smtClean="0">
                <a:solidFill>
                  <a:srgbClr val="FF0000"/>
                </a:solidFill>
                <a:effectLst>
                  <a:outerShdw blurRad="38100" dist="38100" dir="2700000" algn="tl">
                    <a:srgbClr val="000000">
                      <a:alpha val="43137"/>
                    </a:srgbClr>
                  </a:outerShdw>
                </a:effectLst>
              </a:rPr>
              <a:t>gatunkową</a:t>
            </a:r>
            <a:r>
              <a:rPr lang="pl-PL" sz="1600" b="1" dirty="0">
                <a:solidFill>
                  <a:srgbClr val="FF0000"/>
                </a:solidFill>
                <a:effectLst>
                  <a:outerShdw blurRad="38100" dist="38100" dir="2700000" algn="tl">
                    <a:srgbClr val="000000">
                      <a:alpha val="43137"/>
                    </a:srgbClr>
                  </a:outerShdw>
                </a:effectLst>
              </a:rPr>
              <a:t>.</a:t>
            </a:r>
            <a:endParaRPr lang="pl-PL" sz="1600" b="1" dirty="0" smtClean="0">
              <a:solidFill>
                <a:srgbClr val="FF0000"/>
              </a:solidFill>
              <a:effectLst>
                <a:outerShdw blurRad="38100" dist="38100" dir="2700000" algn="tl">
                  <a:srgbClr val="000000">
                    <a:alpha val="43137"/>
                  </a:srgbClr>
                </a:outerShdw>
              </a:effectLst>
            </a:endParaRPr>
          </a:p>
        </p:txBody>
      </p:sp>
      <p:pic>
        <p:nvPicPr>
          <p:cNvPr id="4" name="Kapturka">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6560056" y="2492896"/>
            <a:ext cx="609600" cy="609600"/>
          </a:xfrm>
          <a:prstGeom prst="rect">
            <a:avLst/>
          </a:prstGeom>
        </p:spPr>
      </p:pic>
    </p:spTree>
    <p:extLst>
      <p:ext uri="{BB962C8B-B14F-4D97-AF65-F5344CB8AC3E}">
        <p14:creationId xmlns:p14="http://schemas.microsoft.com/office/powerpoint/2010/main" val="40338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smtClean="0">
                <a:solidFill>
                  <a:srgbClr val="FF0000"/>
                </a:solidFill>
                <a:effectLst>
                  <a:outerShdw blurRad="38100" dist="38100" dir="2700000" algn="tl">
                    <a:srgbClr val="000000">
                      <a:alpha val="43137"/>
                    </a:srgbClr>
                  </a:outerShdw>
                </a:effectLst>
              </a:rPr>
              <a:t>10. </a:t>
            </a:r>
            <a:r>
              <a:rPr lang="pl-PL" b="1" dirty="0" smtClean="0">
                <a:solidFill>
                  <a:srgbClr val="FF0000"/>
                </a:solidFill>
                <a:effectLst>
                  <a:outerShdw blurRad="38100" dist="38100" dir="2700000" algn="tl">
                    <a:srgbClr val="000000">
                      <a:alpha val="43137"/>
                    </a:srgbClr>
                  </a:outerShdw>
                </a:effectLst>
              </a:rPr>
              <a:t>Krzyżodziób świerkowy</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0" y="3356992"/>
            <a:ext cx="4572000" cy="2554545"/>
          </a:xfrm>
          <a:prstGeom prst="rect">
            <a:avLst/>
          </a:prstGeom>
        </p:spPr>
        <p:txBody>
          <a:bodyPr>
            <a:spAutoFit/>
          </a:bodyPr>
          <a:lstStyle/>
          <a:p>
            <a:r>
              <a:rPr lang="pl-PL" sz="1600" b="1" dirty="0" smtClean="0">
                <a:solidFill>
                  <a:schemeClr val="bg1"/>
                </a:solidFill>
                <a:effectLst>
                  <a:outerShdw blurRad="38100" dist="38100" dir="2700000" algn="tl">
                    <a:srgbClr val="000000">
                      <a:alpha val="43137"/>
                    </a:srgbClr>
                  </a:outerShdw>
                </a:effectLst>
              </a:rPr>
              <a:t>To gatunek </a:t>
            </a:r>
            <a:r>
              <a:rPr lang="pl-PL" sz="1600" b="1" dirty="0">
                <a:solidFill>
                  <a:schemeClr val="bg1"/>
                </a:solidFill>
                <a:effectLst>
                  <a:outerShdw blurRad="38100" dist="38100" dir="2700000" algn="tl">
                    <a:srgbClr val="000000">
                      <a:alpha val="43137"/>
                    </a:srgbClr>
                  </a:outerShdw>
                </a:effectLst>
              </a:rPr>
              <a:t>małego ptaka z rodziny </a:t>
            </a:r>
            <a:r>
              <a:rPr lang="pl-PL" sz="1600" b="1" dirty="0" err="1" smtClean="0">
                <a:solidFill>
                  <a:schemeClr val="bg1"/>
                </a:solidFill>
                <a:effectLst>
                  <a:outerShdw blurRad="38100" dist="38100" dir="2700000" algn="tl">
                    <a:srgbClr val="000000">
                      <a:alpha val="43137"/>
                    </a:srgbClr>
                  </a:outerShdw>
                </a:effectLst>
              </a:rPr>
              <a:t>łuszczakowatych</a:t>
            </a:r>
            <a:r>
              <a:rPr lang="pl-PL" sz="1600" b="1" dirty="0">
                <a:solidFill>
                  <a:schemeClr val="bg1"/>
                </a:solidFill>
                <a:effectLst>
                  <a:outerShdw blurRad="38100" dist="38100" dir="2700000" algn="tl">
                    <a:srgbClr val="000000">
                      <a:alpha val="43137"/>
                    </a:srgbClr>
                  </a:outerShdw>
                </a:effectLst>
              </a:rPr>
              <a:t>.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W </a:t>
            </a:r>
            <a:r>
              <a:rPr lang="pl-PL" sz="1600" b="1" dirty="0">
                <a:solidFill>
                  <a:schemeClr val="bg1"/>
                </a:solidFill>
                <a:effectLst>
                  <a:outerShdw blurRad="38100" dist="38100" dir="2700000" algn="tl">
                    <a:srgbClr val="000000">
                      <a:alpha val="43137"/>
                    </a:srgbClr>
                  </a:outerShdw>
                </a:effectLst>
              </a:rPr>
              <a:t>Polsce gniazduje nieregularnie i nielicznie w górach i na północnym wschodzie (Mazury i Podlasie), szczególnie w borach świerkowych. Na pozostałym obszarze Polski sporadycznie odbywa lęgi.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rgbClr val="FF0000"/>
                </a:solidFill>
                <a:effectLst>
                  <a:outerShdw blurRad="38100" dist="38100" dir="2700000" algn="tl">
                    <a:srgbClr val="000000">
                      <a:alpha val="43137"/>
                    </a:srgbClr>
                  </a:outerShdw>
                </a:effectLst>
              </a:rPr>
              <a:t>Na </a:t>
            </a:r>
            <a:r>
              <a:rPr lang="pl-PL" sz="1600" b="1" dirty="0">
                <a:solidFill>
                  <a:srgbClr val="FF0000"/>
                </a:solidFill>
                <a:effectLst>
                  <a:outerShdw blurRad="38100" dist="38100" dir="2700000" algn="tl">
                    <a:srgbClr val="000000">
                      <a:alpha val="43137"/>
                    </a:srgbClr>
                  </a:outerShdw>
                </a:effectLst>
              </a:rPr>
              <a:t>terenie Polski krzyżodziób świerkowy jest objęty ścisłą ochroną </a:t>
            </a:r>
            <a:r>
              <a:rPr lang="pl-PL" sz="1600" b="1" dirty="0" smtClean="0">
                <a:solidFill>
                  <a:srgbClr val="FF0000"/>
                </a:solidFill>
                <a:effectLst>
                  <a:outerShdw blurRad="38100" dist="38100" dir="2700000" algn="tl">
                    <a:srgbClr val="000000">
                      <a:alpha val="43137"/>
                    </a:srgbClr>
                  </a:outerShdw>
                </a:effectLst>
              </a:rPr>
              <a:t>gatunkową.</a:t>
            </a:r>
            <a:endParaRPr lang="pl-PL" sz="1600" b="1" dirty="0">
              <a:solidFill>
                <a:srgbClr val="FF0000"/>
              </a:solidFill>
              <a:effectLst>
                <a:outerShdw blurRad="38100" dist="38100" dir="2700000" algn="tl">
                  <a:srgbClr val="000000">
                    <a:alpha val="43137"/>
                  </a:srgbClr>
                </a:outerShdw>
              </a:effectLst>
            </a:endParaRPr>
          </a:p>
        </p:txBody>
      </p:sp>
      <p:pic>
        <p:nvPicPr>
          <p:cNvPr id="4" name="Krzyżodziób świerkowy">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7596336" y="3284984"/>
            <a:ext cx="609600" cy="609600"/>
          </a:xfrm>
          <a:prstGeom prst="rect">
            <a:avLst/>
          </a:prstGeom>
        </p:spPr>
      </p:pic>
    </p:spTree>
    <p:extLst>
      <p:ext uri="{BB962C8B-B14F-4D97-AF65-F5344CB8AC3E}">
        <p14:creationId xmlns:p14="http://schemas.microsoft.com/office/powerpoint/2010/main" val="353733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smtClean="0">
                <a:solidFill>
                  <a:srgbClr val="FF0000"/>
                </a:solidFill>
                <a:effectLst>
                  <a:outerShdw blurRad="38100" dist="38100" dir="2700000" algn="tl">
                    <a:srgbClr val="000000">
                      <a:alpha val="43137"/>
                    </a:srgbClr>
                  </a:outerShdw>
                </a:effectLst>
              </a:rPr>
              <a:t>11. Kowalik zwyczajny</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107504" y="4293096"/>
            <a:ext cx="4572000" cy="2431435"/>
          </a:xfrm>
          <a:prstGeom prst="rect">
            <a:avLst/>
          </a:prstGeom>
        </p:spPr>
        <p:txBody>
          <a:bodyPr>
            <a:spAutoFit/>
          </a:bodyPr>
          <a:lstStyle/>
          <a:p>
            <a:r>
              <a:rPr lang="pl-PL" sz="1600" b="1" dirty="0">
                <a:solidFill>
                  <a:schemeClr val="bg1"/>
                </a:solidFill>
                <a:effectLst>
                  <a:outerShdw blurRad="38100" dist="38100" dir="2700000" algn="tl">
                    <a:srgbClr val="000000">
                      <a:alpha val="43137"/>
                    </a:srgbClr>
                  </a:outerShdw>
                </a:effectLst>
              </a:rPr>
              <a:t>To  gatunek niewielkiego, osiadłego ptaka z rodziny </a:t>
            </a:r>
            <a:r>
              <a:rPr lang="pl-PL" sz="1600" b="1" dirty="0" smtClean="0">
                <a:solidFill>
                  <a:schemeClr val="bg1"/>
                </a:solidFill>
                <a:effectLst>
                  <a:outerShdw blurRad="38100" dist="38100" dir="2700000" algn="tl">
                    <a:srgbClr val="000000">
                      <a:alpha val="43137"/>
                    </a:srgbClr>
                  </a:outerShdw>
                </a:effectLst>
              </a:rPr>
              <a:t>kowalików.</a:t>
            </a:r>
          </a:p>
          <a:p>
            <a:endParaRPr lang="pl-PL" sz="800" b="1" dirty="0">
              <a:solidFill>
                <a:schemeClr val="bg1"/>
              </a:solidFill>
              <a:effectLst>
                <a:outerShdw blurRad="38100" dist="38100" dir="2700000" algn="tl">
                  <a:srgbClr val="000000">
                    <a:alpha val="43137"/>
                  </a:srgbClr>
                </a:outerShdw>
              </a:effectLst>
            </a:endParaRPr>
          </a:p>
          <a:p>
            <a:r>
              <a:rPr lang="pl-PL" sz="1600" b="1" dirty="0">
                <a:solidFill>
                  <a:schemeClr val="bg1"/>
                </a:solidFill>
                <a:effectLst>
                  <a:outerShdw blurRad="38100" dist="38100" dir="2700000" algn="tl">
                    <a:srgbClr val="000000">
                      <a:alpha val="43137"/>
                    </a:srgbClr>
                  </a:outerShdw>
                </a:effectLst>
              </a:rPr>
              <a:t>Często się odzywa i robi to głośno. Jego repertuar odgłosów jest bogaty. Słyszy się go zarówno wiosną i latem, jak jesienią i w cieplejsze zimowe dni. Wiosną jest to dźwięk podobny do sikorek „sit </a:t>
            </a:r>
            <a:r>
              <a:rPr lang="pl-PL" sz="1600" b="1" dirty="0" err="1">
                <a:solidFill>
                  <a:schemeClr val="bg1"/>
                </a:solidFill>
                <a:effectLst>
                  <a:outerShdw blurRad="38100" dist="38100" dir="2700000" algn="tl">
                    <a:srgbClr val="000000">
                      <a:alpha val="43137"/>
                    </a:srgbClr>
                  </a:outerShdw>
                </a:effectLst>
              </a:rPr>
              <a:t>sit</a:t>
            </a:r>
            <a:r>
              <a:rPr lang="pl-PL" sz="1600" b="1" dirty="0">
                <a:solidFill>
                  <a:schemeClr val="bg1"/>
                </a:solidFill>
                <a:effectLst>
                  <a:outerShdw blurRad="38100" dist="38100" dir="2700000" algn="tl">
                    <a:srgbClr val="000000">
                      <a:alpha val="43137"/>
                    </a:srgbClr>
                  </a:outerShdw>
                </a:effectLst>
              </a:rPr>
              <a:t>” lub „</a:t>
            </a:r>
            <a:r>
              <a:rPr lang="pl-PL" sz="1600" b="1" dirty="0" err="1">
                <a:solidFill>
                  <a:schemeClr val="bg1"/>
                </a:solidFill>
                <a:effectLst>
                  <a:outerShdw blurRad="38100" dist="38100" dir="2700000" algn="tl">
                    <a:srgbClr val="000000">
                      <a:alpha val="43137"/>
                    </a:srgbClr>
                  </a:outerShdw>
                </a:effectLst>
              </a:rPr>
              <a:t>twij</a:t>
            </a:r>
            <a:r>
              <a:rPr lang="pl-PL" sz="1600" b="1" dirty="0">
                <a:solidFill>
                  <a:schemeClr val="bg1"/>
                </a:solidFill>
                <a:effectLst>
                  <a:outerShdw blurRad="38100" dist="38100" dir="2700000" algn="tl">
                    <a:srgbClr val="000000">
                      <a:alpha val="43137"/>
                    </a:srgbClr>
                  </a:outerShdw>
                </a:effectLst>
              </a:rPr>
              <a:t> </a:t>
            </a:r>
            <a:r>
              <a:rPr lang="pl-PL" sz="1600" b="1" dirty="0" err="1">
                <a:solidFill>
                  <a:schemeClr val="bg1"/>
                </a:solidFill>
                <a:effectLst>
                  <a:outerShdw blurRad="38100" dist="38100" dir="2700000" algn="tl">
                    <a:srgbClr val="000000">
                      <a:alpha val="43137"/>
                    </a:srgbClr>
                  </a:outerShdw>
                </a:effectLst>
              </a:rPr>
              <a:t>twij</a:t>
            </a:r>
            <a:r>
              <a:rPr lang="pl-PL" sz="1600" b="1" dirty="0">
                <a:solidFill>
                  <a:schemeClr val="bg1"/>
                </a:solidFill>
                <a:effectLst>
                  <a:outerShdw blurRad="38100" dist="38100" dir="2700000" algn="tl">
                    <a:srgbClr val="000000">
                      <a:alpha val="43137"/>
                    </a:srgbClr>
                  </a:outerShdw>
                </a:effectLst>
              </a:rPr>
              <a:t>”. Letni lub jesienny odgłos „</a:t>
            </a:r>
            <a:r>
              <a:rPr lang="pl-PL" sz="1600" b="1" dirty="0" err="1">
                <a:solidFill>
                  <a:schemeClr val="bg1"/>
                </a:solidFill>
                <a:effectLst>
                  <a:outerShdw blurRad="38100" dist="38100" dir="2700000" algn="tl">
                    <a:srgbClr val="000000">
                      <a:alpha val="43137"/>
                    </a:srgbClr>
                  </a:outerShdw>
                </a:effectLst>
              </a:rPr>
              <a:t>cit</a:t>
            </a:r>
            <a:r>
              <a:rPr lang="pl-PL" sz="1600" b="1" dirty="0">
                <a:solidFill>
                  <a:schemeClr val="bg1"/>
                </a:solidFill>
                <a:effectLst>
                  <a:outerShdw blurRad="38100" dist="38100" dir="2700000" algn="tl">
                    <a:srgbClr val="000000">
                      <a:alpha val="43137"/>
                    </a:srgbClr>
                  </a:outerShdw>
                </a:effectLst>
              </a:rPr>
              <a:t>” jest wydawany już dużo rzadziej. W sytuacji zaniepokojenia woła głośno i ostro „</a:t>
            </a:r>
            <a:r>
              <a:rPr lang="pl-PL" sz="1600" b="1" dirty="0" err="1">
                <a:solidFill>
                  <a:schemeClr val="bg1"/>
                </a:solidFill>
                <a:effectLst>
                  <a:outerShdw blurRad="38100" dist="38100" dir="2700000" algn="tl">
                    <a:srgbClr val="000000">
                      <a:alpha val="43137"/>
                    </a:srgbClr>
                  </a:outerShdw>
                </a:effectLst>
              </a:rPr>
              <a:t>trek</a:t>
            </a:r>
            <a:r>
              <a:rPr lang="pl-PL" sz="1600" b="1" dirty="0">
                <a:solidFill>
                  <a:schemeClr val="bg1"/>
                </a:solidFill>
                <a:effectLst>
                  <a:outerShdw blurRad="38100" dist="38100" dir="2700000" algn="tl">
                    <a:srgbClr val="000000">
                      <a:alpha val="43137"/>
                    </a:srgbClr>
                  </a:outerShdw>
                </a:effectLst>
              </a:rPr>
              <a:t> </a:t>
            </a:r>
            <a:r>
              <a:rPr lang="pl-PL" sz="1600" b="1" dirty="0" err="1">
                <a:solidFill>
                  <a:schemeClr val="bg1"/>
                </a:solidFill>
                <a:effectLst>
                  <a:outerShdw blurRad="38100" dist="38100" dir="2700000" algn="tl">
                    <a:srgbClr val="000000">
                      <a:alpha val="43137"/>
                    </a:srgbClr>
                  </a:outerShdw>
                </a:effectLst>
              </a:rPr>
              <a:t>trek</a:t>
            </a:r>
            <a:r>
              <a:rPr lang="pl-PL" sz="1600" b="1" dirty="0" smtClean="0">
                <a:solidFill>
                  <a:schemeClr val="bg1"/>
                </a:solidFill>
                <a:effectLst>
                  <a:outerShdw blurRad="38100" dist="38100" dir="2700000" algn="tl">
                    <a:srgbClr val="000000">
                      <a:alpha val="43137"/>
                    </a:srgbClr>
                  </a:outerShdw>
                </a:effectLst>
              </a:rPr>
              <a:t>”.</a:t>
            </a:r>
            <a:endParaRPr lang="pl-PL" sz="800" b="1" dirty="0">
              <a:solidFill>
                <a:schemeClr val="bg1"/>
              </a:solidFill>
              <a:effectLst>
                <a:outerShdw blurRad="38100" dist="38100" dir="2700000" algn="tl">
                  <a:srgbClr val="000000">
                    <a:alpha val="43137"/>
                  </a:srgbClr>
                </a:outerShdw>
              </a:effectLst>
            </a:endParaRPr>
          </a:p>
        </p:txBody>
      </p:sp>
      <p:pic>
        <p:nvPicPr>
          <p:cNvPr id="5" name="Kowalik">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5148064" y="5157192"/>
            <a:ext cx="609600" cy="609600"/>
          </a:xfrm>
          <a:prstGeom prst="rect">
            <a:avLst/>
          </a:prstGeom>
        </p:spPr>
      </p:pic>
    </p:spTree>
    <p:extLst>
      <p:ext uri="{BB962C8B-B14F-4D97-AF65-F5344CB8AC3E}">
        <p14:creationId xmlns:p14="http://schemas.microsoft.com/office/powerpoint/2010/main" val="7377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0" y="980728"/>
            <a:ext cx="4114800" cy="676671"/>
          </a:xfrm>
        </p:spPr>
        <p:txBody>
          <a:bodyPr/>
          <a:lstStyle/>
          <a:p>
            <a:pPr marL="0" indent="0">
              <a:buNone/>
            </a:pPr>
            <a:r>
              <a:rPr lang="pl-PL" b="1" dirty="0" smtClean="0">
                <a:solidFill>
                  <a:srgbClr val="FF0000"/>
                </a:solidFill>
                <a:effectLst>
                  <a:outerShdw blurRad="38100" dist="38100" dir="2700000" algn="tl">
                    <a:srgbClr val="000000">
                      <a:alpha val="43137"/>
                    </a:srgbClr>
                  </a:outerShdw>
                </a:effectLst>
              </a:rPr>
              <a:t>Dziękuję za uwagę.</a:t>
            </a:r>
            <a:endParaRPr lang="pl-PL" b="1" dirty="0">
              <a:solidFill>
                <a:srgbClr val="FF0000"/>
              </a:solidFill>
              <a:effectLst>
                <a:outerShdw blurRad="38100" dist="38100" dir="2700000" algn="tl">
                  <a:srgbClr val="000000">
                    <a:alpha val="43137"/>
                  </a:srgbClr>
                </a:outerShdw>
              </a:effectLst>
            </a:endParaRPr>
          </a:p>
        </p:txBody>
      </p:sp>
      <p:pic>
        <p:nvPicPr>
          <p:cNvPr id="2" name="Jastrząb gołębiarz">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539552" y="3068960"/>
            <a:ext cx="609600" cy="609600"/>
          </a:xfrm>
          <a:prstGeom prst="rect">
            <a:avLst/>
          </a:prstGeom>
        </p:spPr>
      </p:pic>
    </p:spTree>
    <p:extLst>
      <p:ext uri="{BB962C8B-B14F-4D97-AF65-F5344CB8AC3E}">
        <p14:creationId xmlns:p14="http://schemas.microsoft.com/office/powerpoint/2010/main" val="229867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51304" cy="936104"/>
          </a:xfrm>
        </p:spPr>
        <p:txBody>
          <a:bodyPr/>
          <a:lstStyle/>
          <a:p>
            <a:pPr algn="l"/>
            <a:r>
              <a:rPr lang="pl-PL" dirty="0">
                <a:solidFill>
                  <a:srgbClr val="FF0000"/>
                </a:solidFill>
                <a:effectLst>
                  <a:outerShdw blurRad="38100" dist="38100" dir="2700000" algn="tl">
                    <a:srgbClr val="000000">
                      <a:alpha val="43137"/>
                    </a:srgbClr>
                  </a:outerShdw>
                </a:effectLst>
              </a:rPr>
              <a:t>Poznaj śpiewające ptaki w Polsce</a:t>
            </a:r>
          </a:p>
        </p:txBody>
      </p:sp>
      <p:sp>
        <p:nvSpPr>
          <p:cNvPr id="3" name="Symbol zastępczy zawartości 2"/>
          <p:cNvSpPr>
            <a:spLocks noGrp="1"/>
          </p:cNvSpPr>
          <p:nvPr>
            <p:ph idx="1"/>
          </p:nvPr>
        </p:nvSpPr>
        <p:spPr>
          <a:xfrm>
            <a:off x="338336" y="4941168"/>
            <a:ext cx="8805664" cy="1512168"/>
          </a:xfrm>
        </p:spPr>
        <p:txBody>
          <a:bodyPr>
            <a:noAutofit/>
          </a:bodyPr>
          <a:lstStyle/>
          <a:p>
            <a:pPr marL="0" indent="0">
              <a:buNone/>
            </a:pPr>
            <a:r>
              <a:rPr lang="pl-PL" sz="1600" b="1" dirty="0">
                <a:solidFill>
                  <a:schemeClr val="bg1"/>
                </a:solidFill>
                <a:effectLst>
                  <a:outerShdw blurRad="38100" dist="38100" dir="2700000" algn="tl">
                    <a:srgbClr val="000000">
                      <a:alpha val="43137"/>
                    </a:srgbClr>
                  </a:outerShdw>
                </a:effectLst>
              </a:rPr>
              <a:t>Nie wszystkie ptaki potrafią śpiewać, a te, które to robią – śpiewają z najróżniejszych powodów. </a:t>
            </a:r>
            <a:endParaRPr lang="pl-PL" sz="1600" b="1" dirty="0" smtClean="0">
              <a:solidFill>
                <a:schemeClr val="bg1"/>
              </a:solidFill>
              <a:effectLst>
                <a:outerShdw blurRad="38100" dist="38100" dir="2700000" algn="tl">
                  <a:srgbClr val="000000">
                    <a:alpha val="43137"/>
                  </a:srgbClr>
                </a:outerShdw>
              </a:effectLst>
            </a:endParaRPr>
          </a:p>
          <a:p>
            <a:pPr marL="0" indent="0">
              <a:buNone/>
            </a:pPr>
            <a:endParaRPr lang="pl-PL" sz="800" b="1" dirty="0">
              <a:solidFill>
                <a:schemeClr val="bg1"/>
              </a:solidFill>
              <a:effectLst>
                <a:outerShdw blurRad="38100" dist="38100" dir="2700000" algn="tl">
                  <a:srgbClr val="000000">
                    <a:alpha val="43137"/>
                  </a:srgbClr>
                </a:outerShdw>
              </a:effectLst>
            </a:endParaRPr>
          </a:p>
          <a:p>
            <a:pPr marL="0" indent="0">
              <a:buNone/>
            </a:pPr>
            <a:r>
              <a:rPr lang="pl-PL" sz="1600" b="1" dirty="0" smtClean="0">
                <a:solidFill>
                  <a:schemeClr val="bg1"/>
                </a:solidFill>
                <a:effectLst>
                  <a:outerShdw blurRad="38100" dist="38100" dir="2700000" algn="tl">
                    <a:srgbClr val="000000">
                      <a:alpha val="43137"/>
                    </a:srgbClr>
                  </a:outerShdw>
                </a:effectLst>
              </a:rPr>
              <a:t>Najczęstszym </a:t>
            </a:r>
            <a:r>
              <a:rPr lang="pl-PL" sz="1600" b="1" dirty="0">
                <a:solidFill>
                  <a:schemeClr val="bg1"/>
                </a:solidFill>
                <a:effectLst>
                  <a:outerShdw blurRad="38100" dist="38100" dir="2700000" algn="tl">
                    <a:srgbClr val="000000">
                      <a:alpha val="43137"/>
                    </a:srgbClr>
                  </a:outerShdw>
                </a:effectLst>
              </a:rPr>
              <a:t>jest wabienie samicy podczas okresu godowego, ale nie jest to jedyny powód. Ptaki mogą też śpiewać, aby zaznaczyć swoje terytorium np. kosy, lub aby uspokajać wysiadującą jaja samice np. drozdy. Czasem śpiewają tylko z potrzeby wyrażania radości i aby trenować głos, albo aby uczyć śpiewu swoje dzieci – tak robią zięby i kanarki.</a:t>
            </a:r>
            <a:endParaRPr lang="pl-PL" sz="1600" b="1" dirty="0" smtClean="0">
              <a:solidFill>
                <a:schemeClr val="bg1"/>
              </a:solidFill>
              <a:effectLst>
                <a:outerShdw blurRad="38100" dist="38100" dir="2700000" algn="tl">
                  <a:srgbClr val="000000">
                    <a:alpha val="43137"/>
                  </a:srgbClr>
                </a:outerShdw>
              </a:effectLst>
            </a:endParaRPr>
          </a:p>
        </p:txBody>
      </p:sp>
      <p:pic>
        <p:nvPicPr>
          <p:cNvPr id="4" name="Kaczka krzyzowka">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6444208" y="2204864"/>
            <a:ext cx="609600" cy="609600"/>
          </a:xfrm>
          <a:prstGeom prst="rect">
            <a:avLst/>
          </a:prstGeom>
        </p:spPr>
      </p:pic>
    </p:spTree>
    <p:extLst>
      <p:ext uri="{BB962C8B-B14F-4D97-AF65-F5344CB8AC3E}">
        <p14:creationId xmlns:p14="http://schemas.microsoft.com/office/powerpoint/2010/main" val="23450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1. </a:t>
            </a:r>
            <a:r>
              <a:rPr lang="pl-PL" b="1" dirty="0" smtClean="0">
                <a:solidFill>
                  <a:srgbClr val="FF0000"/>
                </a:solidFill>
                <a:effectLst>
                  <a:outerShdw blurRad="38100" dist="38100" dir="2700000" algn="tl">
                    <a:srgbClr val="000000">
                      <a:alpha val="43137"/>
                    </a:srgbClr>
                  </a:outerShdw>
                </a:effectLst>
              </a:rPr>
              <a:t>Słowik szary</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5101208" y="346348"/>
            <a:ext cx="4042792" cy="3539430"/>
          </a:xfrm>
          <a:prstGeom prst="rect">
            <a:avLst/>
          </a:prstGeom>
        </p:spPr>
        <p:txBody>
          <a:bodyPr wrap="square">
            <a:spAutoFit/>
          </a:bodyPr>
          <a:lstStyle/>
          <a:p>
            <a:r>
              <a:rPr lang="pl-PL" sz="1600" b="1" dirty="0" smtClean="0">
                <a:solidFill>
                  <a:schemeClr val="bg1"/>
                </a:solidFill>
                <a:effectLst>
                  <a:outerShdw blurRad="38100" dist="38100" dir="2700000" algn="tl">
                    <a:srgbClr val="000000">
                      <a:alpha val="43137"/>
                    </a:srgbClr>
                  </a:outerShdw>
                </a:effectLst>
              </a:rPr>
              <a:t>To </a:t>
            </a:r>
            <a:r>
              <a:rPr lang="pl-PL" sz="1600" b="1" dirty="0">
                <a:solidFill>
                  <a:schemeClr val="bg1"/>
                </a:solidFill>
                <a:effectLst>
                  <a:outerShdw blurRad="38100" dist="38100" dir="2700000" algn="tl">
                    <a:srgbClr val="000000">
                      <a:alpha val="43137"/>
                    </a:srgbClr>
                  </a:outerShdw>
                </a:effectLst>
              </a:rPr>
              <a:t>wędrowny ptak o niepozornym wyglądzie i wybitnym talencie wokalnym.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Słowik </a:t>
            </a:r>
            <a:r>
              <a:rPr lang="pl-PL" sz="1600" b="1" dirty="0">
                <a:solidFill>
                  <a:schemeClr val="bg1"/>
                </a:solidFill>
                <a:effectLst>
                  <a:outerShdw blurRad="38100" dist="38100" dir="2700000" algn="tl">
                    <a:srgbClr val="000000">
                      <a:alpha val="43137"/>
                    </a:srgbClr>
                  </a:outerShdw>
                </a:effectLst>
              </a:rPr>
              <a:t>pochodzi z rodziny muchołówkowatych, mierzy ok. 18 cm. Jest </a:t>
            </a:r>
            <a:r>
              <a:rPr lang="pl-PL" sz="1600" b="1" dirty="0" err="1">
                <a:solidFill>
                  <a:schemeClr val="bg1"/>
                </a:solidFill>
                <a:effectLst>
                  <a:outerShdw blurRad="38100" dist="38100" dir="2700000" algn="tl">
                    <a:srgbClr val="000000">
                      <a:alpha val="43137"/>
                    </a:srgbClr>
                  </a:outerShdw>
                </a:effectLst>
              </a:rPr>
              <a:t>rdzawobrązowy</a:t>
            </a:r>
            <a:r>
              <a:rPr lang="pl-PL" sz="1600" b="1" dirty="0">
                <a:solidFill>
                  <a:schemeClr val="bg1"/>
                </a:solidFill>
                <a:effectLst>
                  <a:outerShdw blurRad="38100" dist="38100" dir="2700000" algn="tl">
                    <a:srgbClr val="000000">
                      <a:alpha val="43137"/>
                    </a:srgbClr>
                  </a:outerShdw>
                </a:effectLst>
              </a:rPr>
              <a:t> z oliwkowym odcieniem – od spodu jaśniejszy. Na piersi ma ciemne plamki.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Jego </a:t>
            </a:r>
            <a:r>
              <a:rPr lang="pl-PL" sz="1600" b="1" dirty="0">
                <a:solidFill>
                  <a:schemeClr val="bg1"/>
                </a:solidFill>
                <a:effectLst>
                  <a:outerShdw blurRad="38100" dist="38100" dir="2700000" algn="tl">
                    <a:srgbClr val="000000">
                      <a:alpha val="43137"/>
                    </a:srgbClr>
                  </a:outerShdw>
                </a:effectLst>
              </a:rPr>
              <a:t>śpiew jest donośny i bardzo urozmaicony. </a:t>
            </a:r>
            <a:r>
              <a:rPr lang="pl-PL" sz="1600" b="1" dirty="0">
                <a:solidFill>
                  <a:srgbClr val="FF0000"/>
                </a:solidFill>
                <a:effectLst>
                  <a:outerShdw blurRad="38100" dist="38100" dir="2700000" algn="tl">
                    <a:srgbClr val="000000">
                      <a:alpha val="43137"/>
                    </a:srgbClr>
                  </a:outerShdw>
                </a:effectLst>
              </a:rPr>
              <a:t>Śpiewa głównie w dzień, ale zdarzają się także osobniki śpiewające nocą. </a:t>
            </a:r>
            <a:endParaRPr lang="pl-PL" sz="1600" b="1" dirty="0" smtClean="0">
              <a:solidFill>
                <a:srgbClr val="FF0000"/>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Legendy </a:t>
            </a:r>
            <a:r>
              <a:rPr lang="pl-PL" sz="1600" b="1" dirty="0">
                <a:solidFill>
                  <a:schemeClr val="bg1"/>
                </a:solidFill>
                <a:effectLst>
                  <a:outerShdw blurRad="38100" dist="38100" dir="2700000" algn="tl">
                    <a:srgbClr val="000000">
                      <a:alpha val="43137"/>
                    </a:srgbClr>
                  </a:outerShdw>
                </a:effectLst>
              </a:rPr>
              <a:t>mówią, że śpiew słowika zapowiada nadejście wiosny. </a:t>
            </a:r>
            <a:r>
              <a:rPr lang="pl-PL" sz="1600" b="1" dirty="0">
                <a:solidFill>
                  <a:srgbClr val="FF0000"/>
                </a:solidFill>
                <a:effectLst>
                  <a:outerShdw blurRad="38100" dist="38100" dir="2700000" algn="tl">
                    <a:srgbClr val="000000">
                      <a:alpha val="43137"/>
                    </a:srgbClr>
                  </a:outerShdw>
                </a:effectLst>
              </a:rPr>
              <a:t>Słowik w Polsce jest gatunkiem chronionym.</a:t>
            </a:r>
          </a:p>
        </p:txBody>
      </p:sp>
      <p:pic>
        <p:nvPicPr>
          <p:cNvPr id="4" name="slowik_szary">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4211960" y="3885778"/>
            <a:ext cx="609600" cy="609600"/>
          </a:xfrm>
          <a:prstGeom prst="rect">
            <a:avLst/>
          </a:prstGeom>
        </p:spPr>
      </p:pic>
    </p:spTree>
    <p:extLst>
      <p:ext uri="{BB962C8B-B14F-4D97-AF65-F5344CB8AC3E}">
        <p14:creationId xmlns:p14="http://schemas.microsoft.com/office/powerpoint/2010/main" val="27758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2</a:t>
            </a:r>
            <a:r>
              <a:rPr lang="pl-PL" b="1" dirty="0" smtClean="0">
                <a:solidFill>
                  <a:srgbClr val="FF0000"/>
                </a:solidFill>
                <a:effectLst>
                  <a:outerShdw blurRad="38100" dist="38100" dir="2700000" algn="tl">
                    <a:srgbClr val="000000">
                      <a:alpha val="43137"/>
                    </a:srgbClr>
                  </a:outerShdw>
                </a:effectLst>
              </a:rPr>
              <a:t>. </a:t>
            </a:r>
            <a:r>
              <a:rPr lang="pl-PL" b="1" dirty="0" smtClean="0">
                <a:solidFill>
                  <a:srgbClr val="FF0000"/>
                </a:solidFill>
                <a:effectLst>
                  <a:outerShdw blurRad="38100" dist="38100" dir="2700000" algn="tl">
                    <a:srgbClr val="000000">
                      <a:alpha val="43137"/>
                    </a:srgbClr>
                  </a:outerShdw>
                </a:effectLst>
              </a:rPr>
              <a:t>Kos</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5436096" y="116632"/>
            <a:ext cx="3528392" cy="4493538"/>
          </a:xfrm>
          <a:prstGeom prst="rect">
            <a:avLst/>
          </a:prstGeom>
        </p:spPr>
        <p:txBody>
          <a:bodyPr wrap="square">
            <a:spAutoFit/>
          </a:bodyPr>
          <a:lstStyle/>
          <a:p>
            <a:r>
              <a:rPr lang="pl-PL" b="1" dirty="0" smtClean="0">
                <a:solidFill>
                  <a:schemeClr val="bg1"/>
                </a:solidFill>
                <a:effectLst>
                  <a:outerShdw blurRad="38100" dist="38100" dir="2700000" algn="tl">
                    <a:srgbClr val="000000">
                      <a:alpha val="43137"/>
                    </a:srgbClr>
                  </a:outerShdw>
                </a:effectLst>
              </a:rPr>
              <a:t>To </a:t>
            </a:r>
            <a:r>
              <a:rPr lang="pl-PL" b="1" dirty="0">
                <a:solidFill>
                  <a:schemeClr val="bg1"/>
                </a:solidFill>
                <a:effectLst>
                  <a:outerShdw blurRad="38100" dist="38100" dir="2700000" algn="tl">
                    <a:srgbClr val="000000">
                      <a:alpha val="43137"/>
                    </a:srgbClr>
                  </a:outerShdw>
                </a:effectLst>
              </a:rPr>
              <a:t>średniej wielkości czarny ptak z pomarańczowym dziobem. </a:t>
            </a:r>
            <a:endParaRPr lang="pl-PL"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b="1" dirty="0" smtClean="0">
                <a:solidFill>
                  <a:schemeClr val="bg1"/>
                </a:solidFill>
                <a:effectLst>
                  <a:outerShdw blurRad="38100" dist="38100" dir="2700000" algn="tl">
                    <a:srgbClr val="000000">
                      <a:alpha val="43137"/>
                    </a:srgbClr>
                  </a:outerShdw>
                </a:effectLst>
              </a:rPr>
              <a:t>Jego </a:t>
            </a:r>
            <a:r>
              <a:rPr lang="pl-PL" b="1" dirty="0">
                <a:solidFill>
                  <a:schemeClr val="bg1"/>
                </a:solidFill>
                <a:effectLst>
                  <a:outerShdw blurRad="38100" dist="38100" dir="2700000" algn="tl">
                    <a:srgbClr val="000000">
                      <a:alpha val="43137"/>
                    </a:srgbClr>
                  </a:outerShdw>
                </a:effectLst>
              </a:rPr>
              <a:t>śpiew trudno zlekceważyć, tym bardziej że często daje koncerty w tym samym miejscu- zaznaczając tym samym swoje terytorium. Śpiew kosa jest melodyjny i bardzo bogaty. </a:t>
            </a:r>
            <a:r>
              <a:rPr lang="pl-PL" b="1" dirty="0">
                <a:solidFill>
                  <a:srgbClr val="FF0000"/>
                </a:solidFill>
                <a:effectLst>
                  <a:outerShdw blurRad="38100" dist="38100" dir="2700000" algn="tl">
                    <a:srgbClr val="000000">
                      <a:alpha val="43137"/>
                    </a:srgbClr>
                  </a:outerShdw>
                </a:effectLst>
              </a:rPr>
              <a:t>Głośne pieśni można usłyszeć od marca do lipca – od świtu do nocy. </a:t>
            </a:r>
            <a:endParaRPr lang="pl-PL" b="1" dirty="0" smtClean="0">
              <a:solidFill>
                <a:srgbClr val="FF0000"/>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b="1" dirty="0" smtClean="0">
                <a:solidFill>
                  <a:schemeClr val="bg1"/>
                </a:solidFill>
                <a:effectLst>
                  <a:outerShdw blurRad="38100" dist="38100" dir="2700000" algn="tl">
                    <a:srgbClr val="000000">
                      <a:alpha val="43137"/>
                    </a:srgbClr>
                  </a:outerShdw>
                </a:effectLst>
              </a:rPr>
              <a:t>Budka </a:t>
            </a:r>
            <a:r>
              <a:rPr lang="pl-PL" b="1" dirty="0">
                <a:solidFill>
                  <a:schemeClr val="bg1"/>
                </a:solidFill>
                <a:effectLst>
                  <a:outerShdw blurRad="38100" dist="38100" dir="2700000" algn="tl">
                    <a:srgbClr val="000000">
                      <a:alpha val="43137"/>
                    </a:srgbClr>
                  </a:outerShdw>
                </a:effectLst>
              </a:rPr>
              <a:t>lęgowa dla kosa powinna być półotwarta i umieszczona najlepiej w tujach. W takim miejscu kosy najchętniej wiją swoje gniazda.</a:t>
            </a:r>
          </a:p>
        </p:txBody>
      </p:sp>
      <p:pic>
        <p:nvPicPr>
          <p:cNvPr id="4" name="Kos">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467544" y="1340768"/>
            <a:ext cx="609600" cy="609600"/>
          </a:xfrm>
          <a:prstGeom prst="rect">
            <a:avLst/>
          </a:prstGeom>
        </p:spPr>
      </p:pic>
    </p:spTree>
    <p:extLst>
      <p:ext uri="{BB962C8B-B14F-4D97-AF65-F5344CB8AC3E}">
        <p14:creationId xmlns:p14="http://schemas.microsoft.com/office/powerpoint/2010/main" val="6993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3</a:t>
            </a:r>
            <a:r>
              <a:rPr lang="pl-PL" b="1" dirty="0" smtClean="0">
                <a:solidFill>
                  <a:srgbClr val="FF0000"/>
                </a:solidFill>
                <a:effectLst>
                  <a:outerShdw blurRad="38100" dist="38100" dir="2700000" algn="tl">
                    <a:srgbClr val="000000">
                      <a:alpha val="43137"/>
                    </a:srgbClr>
                  </a:outerShdw>
                </a:effectLst>
              </a:rPr>
              <a:t>. </a:t>
            </a:r>
            <a:r>
              <a:rPr lang="pl-PL" b="1" dirty="0" err="1" smtClean="0">
                <a:solidFill>
                  <a:srgbClr val="FF0000"/>
                </a:solidFill>
                <a:effectLst>
                  <a:outerShdw blurRad="38100" dist="38100" dir="2700000" algn="tl">
                    <a:srgbClr val="000000">
                      <a:alpha val="43137"/>
                    </a:srgbClr>
                  </a:outerShdw>
                </a:effectLst>
              </a:rPr>
              <a:t>Trzciniaczek</a:t>
            </a:r>
            <a:r>
              <a:rPr lang="pl-PL" b="1" dirty="0" smtClean="0">
                <a:solidFill>
                  <a:srgbClr val="FF0000"/>
                </a:solidFill>
                <a:effectLst>
                  <a:outerShdw blurRad="38100" dist="38100" dir="2700000" algn="tl">
                    <a:srgbClr val="000000">
                      <a:alpha val="43137"/>
                    </a:srgbClr>
                  </a:outerShdw>
                </a:effectLst>
              </a:rPr>
              <a:t> zwyczajny</a:t>
            </a:r>
            <a:endParaRPr lang="pl-PL" b="1" dirty="0">
              <a:solidFill>
                <a:srgbClr val="FF0000"/>
              </a:solidFill>
              <a:effectLst>
                <a:outerShdw blurRad="38100" dist="38100" dir="2700000" algn="tl">
                  <a:srgbClr val="000000">
                    <a:alpha val="43137"/>
                  </a:srgbClr>
                </a:outerShdw>
              </a:effectLst>
            </a:endParaRPr>
          </a:p>
        </p:txBody>
      </p:sp>
      <p:sp>
        <p:nvSpPr>
          <p:cNvPr id="4" name="Prostokąt 3"/>
          <p:cNvSpPr/>
          <p:nvPr/>
        </p:nvSpPr>
        <p:spPr>
          <a:xfrm>
            <a:off x="323528" y="1124744"/>
            <a:ext cx="4572000" cy="1200329"/>
          </a:xfrm>
          <a:prstGeom prst="rect">
            <a:avLst/>
          </a:prstGeom>
        </p:spPr>
        <p:txBody>
          <a:bodyPr>
            <a:spAutoFit/>
          </a:bodyPr>
          <a:lstStyle/>
          <a:p>
            <a:r>
              <a:rPr lang="pl-PL" sz="1600" b="1" dirty="0" smtClean="0">
                <a:solidFill>
                  <a:schemeClr val="bg1">
                    <a:lumMod val="95000"/>
                  </a:schemeClr>
                </a:solidFill>
                <a:effectLst>
                  <a:outerShdw blurRad="38100" dist="38100" dir="2700000" algn="tl">
                    <a:srgbClr val="000000">
                      <a:alpha val="43137"/>
                    </a:srgbClr>
                  </a:outerShdw>
                </a:effectLst>
              </a:rPr>
              <a:t>To </a:t>
            </a:r>
            <a:r>
              <a:rPr lang="pl-PL" sz="1600" b="1" dirty="0" err="1" smtClean="0">
                <a:solidFill>
                  <a:schemeClr val="bg1">
                    <a:lumMod val="95000"/>
                  </a:schemeClr>
                </a:solidFill>
                <a:effectLst>
                  <a:outerShdw blurRad="38100" dist="38100" dir="2700000" algn="tl">
                    <a:srgbClr val="000000">
                      <a:alpha val="43137"/>
                    </a:srgbClr>
                  </a:outerShdw>
                </a:effectLst>
              </a:rPr>
              <a:t>niewielkiptak</a:t>
            </a:r>
            <a:r>
              <a:rPr lang="pl-PL" sz="1600" b="1" dirty="0" smtClean="0">
                <a:solidFill>
                  <a:schemeClr val="bg1">
                    <a:lumMod val="95000"/>
                  </a:schemeClr>
                </a:solidFill>
                <a:effectLst>
                  <a:outerShdw blurRad="38100" dist="38100" dir="2700000" algn="tl">
                    <a:srgbClr val="000000">
                      <a:alpha val="43137"/>
                    </a:srgbClr>
                  </a:outerShdw>
                </a:effectLst>
              </a:rPr>
              <a:t> wędrowny </a:t>
            </a:r>
            <a:r>
              <a:rPr lang="pl-PL" sz="1600" b="1" dirty="0">
                <a:solidFill>
                  <a:schemeClr val="bg1">
                    <a:lumMod val="95000"/>
                  </a:schemeClr>
                </a:solidFill>
                <a:effectLst>
                  <a:outerShdw blurRad="38100" dist="38100" dir="2700000" algn="tl">
                    <a:srgbClr val="000000">
                      <a:alpha val="43137"/>
                    </a:srgbClr>
                  </a:outerShdw>
                </a:effectLst>
              </a:rPr>
              <a:t>z rodziny </a:t>
            </a:r>
            <a:r>
              <a:rPr lang="pl-PL" sz="1600" b="1" dirty="0" smtClean="0">
                <a:solidFill>
                  <a:schemeClr val="bg1">
                    <a:lumMod val="95000"/>
                  </a:schemeClr>
                </a:solidFill>
                <a:effectLst>
                  <a:outerShdw blurRad="38100" dist="38100" dir="2700000" algn="tl">
                    <a:srgbClr val="000000">
                      <a:alpha val="43137"/>
                    </a:srgbClr>
                  </a:outerShdw>
                </a:effectLst>
              </a:rPr>
              <a:t>trzciniaków, </a:t>
            </a:r>
            <a:r>
              <a:rPr lang="pl-PL" sz="1600" b="1" dirty="0">
                <a:solidFill>
                  <a:schemeClr val="bg1">
                    <a:lumMod val="95000"/>
                  </a:schemeClr>
                </a:solidFill>
                <a:effectLst>
                  <a:outerShdw blurRad="38100" dist="38100" dir="2700000" algn="tl">
                    <a:srgbClr val="000000">
                      <a:alpha val="43137"/>
                    </a:srgbClr>
                  </a:outerShdw>
                </a:effectLst>
              </a:rPr>
              <a:t>wcześniej zaliczany do </a:t>
            </a:r>
            <a:r>
              <a:rPr lang="pl-PL" sz="1600" b="1" dirty="0" smtClean="0">
                <a:solidFill>
                  <a:schemeClr val="bg1">
                    <a:lumMod val="95000"/>
                  </a:schemeClr>
                </a:solidFill>
                <a:effectLst>
                  <a:outerShdw blurRad="38100" dist="38100" dir="2700000" algn="tl">
                    <a:srgbClr val="000000">
                      <a:alpha val="43137"/>
                    </a:srgbClr>
                  </a:outerShdw>
                </a:effectLst>
              </a:rPr>
              <a:t>pokrzewkowatych.</a:t>
            </a:r>
          </a:p>
          <a:p>
            <a:endParaRPr lang="pl-PL" sz="800" b="1" dirty="0">
              <a:solidFill>
                <a:schemeClr val="bg1">
                  <a:lumMod val="95000"/>
                </a:schemeClr>
              </a:solidFill>
              <a:effectLst>
                <a:outerShdw blurRad="38100" dist="38100" dir="2700000" algn="tl">
                  <a:srgbClr val="000000">
                    <a:alpha val="43137"/>
                  </a:srgbClr>
                </a:outerShdw>
              </a:effectLst>
            </a:endParaRPr>
          </a:p>
          <a:p>
            <a:r>
              <a:rPr lang="pl-PL" sz="1600" b="1" dirty="0">
                <a:solidFill>
                  <a:srgbClr val="FF0000"/>
                </a:solidFill>
                <a:effectLst>
                  <a:outerShdw blurRad="38100" dist="38100" dir="2700000" algn="tl">
                    <a:srgbClr val="000000">
                      <a:alpha val="43137"/>
                    </a:srgbClr>
                  </a:outerShdw>
                </a:effectLst>
              </a:rPr>
              <a:t>Na terenie Polski gatunek ten jest objęty ścisłą ochroną </a:t>
            </a:r>
            <a:r>
              <a:rPr lang="pl-PL" sz="1600" b="1" dirty="0" smtClean="0">
                <a:solidFill>
                  <a:srgbClr val="FF0000"/>
                </a:solidFill>
                <a:effectLst>
                  <a:outerShdw blurRad="38100" dist="38100" dir="2700000" algn="tl">
                    <a:srgbClr val="000000">
                      <a:alpha val="43137"/>
                    </a:srgbClr>
                  </a:outerShdw>
                </a:effectLst>
              </a:rPr>
              <a:t>gatunkową.</a:t>
            </a:r>
            <a:endParaRPr lang="pl-PL" sz="1600" b="1" dirty="0">
              <a:solidFill>
                <a:srgbClr val="FF0000"/>
              </a:solidFill>
              <a:effectLst>
                <a:outerShdw blurRad="38100" dist="38100" dir="2700000" algn="tl">
                  <a:srgbClr val="000000">
                    <a:alpha val="43137"/>
                  </a:srgbClr>
                </a:outerShdw>
              </a:effectLst>
            </a:endParaRPr>
          </a:p>
        </p:txBody>
      </p:sp>
      <p:pic>
        <p:nvPicPr>
          <p:cNvPr id="5" name="Trzciniaczek zwyczajny">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7524328" y="2564904"/>
            <a:ext cx="609600" cy="609600"/>
          </a:xfrm>
          <a:prstGeom prst="rect">
            <a:avLst/>
          </a:prstGeom>
        </p:spPr>
      </p:pic>
    </p:spTree>
    <p:extLst>
      <p:ext uri="{BB962C8B-B14F-4D97-AF65-F5344CB8AC3E}">
        <p14:creationId xmlns:p14="http://schemas.microsoft.com/office/powerpoint/2010/main" val="30550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4</a:t>
            </a:r>
            <a:r>
              <a:rPr lang="pl-PL" b="1" dirty="0" smtClean="0">
                <a:solidFill>
                  <a:srgbClr val="FF0000"/>
                </a:solidFill>
                <a:effectLst>
                  <a:outerShdw blurRad="38100" dist="38100" dir="2700000" algn="tl">
                    <a:srgbClr val="000000">
                      <a:alpha val="43137"/>
                    </a:srgbClr>
                  </a:outerShdw>
                </a:effectLst>
              </a:rPr>
              <a:t>. Dzwoniec</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5508104" y="260648"/>
            <a:ext cx="3384376" cy="1692771"/>
          </a:xfrm>
          <a:prstGeom prst="rect">
            <a:avLst/>
          </a:prstGeom>
        </p:spPr>
        <p:txBody>
          <a:bodyPr wrap="square">
            <a:spAutoFit/>
          </a:bodyPr>
          <a:lstStyle/>
          <a:p>
            <a:r>
              <a:rPr lang="pl-PL" sz="1600" b="1" dirty="0" smtClean="0">
                <a:solidFill>
                  <a:schemeClr val="bg1"/>
                </a:solidFill>
                <a:effectLst>
                  <a:outerShdw blurRad="38100" dist="38100" dir="2700000" algn="tl">
                    <a:srgbClr val="000000">
                      <a:alpha val="43137"/>
                    </a:srgbClr>
                  </a:outerShdw>
                </a:effectLst>
              </a:rPr>
              <a:t>Oliwkowozielony </a:t>
            </a:r>
            <a:r>
              <a:rPr lang="pl-PL" sz="1600" b="1" dirty="0">
                <a:solidFill>
                  <a:schemeClr val="bg1"/>
                </a:solidFill>
                <a:effectLst>
                  <a:outerShdw blurRad="38100" dist="38100" dir="2700000" algn="tl">
                    <a:srgbClr val="000000">
                      <a:alpha val="43137"/>
                    </a:srgbClr>
                  </a:outerShdw>
                </a:effectLst>
              </a:rPr>
              <a:t>ptak z rodziny łuszczaków, o melodyjnym śpiewie. Najpopularniejszy ptak z krzyżówek.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Śpiew </a:t>
            </a:r>
            <a:r>
              <a:rPr lang="pl-PL" sz="1600" b="1" dirty="0">
                <a:solidFill>
                  <a:schemeClr val="bg1"/>
                </a:solidFill>
                <a:effectLst>
                  <a:outerShdw blurRad="38100" dist="38100" dir="2700000" algn="tl">
                    <a:srgbClr val="000000">
                      <a:alpha val="43137"/>
                    </a:srgbClr>
                  </a:outerShdw>
                </a:effectLst>
              </a:rPr>
              <a:t>dzwońca jest nie do pomylenia z głosami innych ptaków i przypomina – zgodnie z nazwą – dzwoneczki.</a:t>
            </a:r>
          </a:p>
        </p:txBody>
      </p:sp>
      <p:pic>
        <p:nvPicPr>
          <p:cNvPr id="4" name="dzwoniec">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1187624" y="2852936"/>
            <a:ext cx="609600" cy="609600"/>
          </a:xfrm>
          <a:prstGeom prst="rect">
            <a:avLst/>
          </a:prstGeom>
        </p:spPr>
      </p:pic>
    </p:spTree>
    <p:extLst>
      <p:ext uri="{BB962C8B-B14F-4D97-AF65-F5344CB8AC3E}">
        <p14:creationId xmlns:p14="http://schemas.microsoft.com/office/powerpoint/2010/main" val="20279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9108504" cy="1124744"/>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5</a:t>
            </a:r>
            <a:r>
              <a:rPr lang="pl-PL" b="1" dirty="0" smtClean="0">
                <a:solidFill>
                  <a:srgbClr val="FF0000"/>
                </a:solidFill>
                <a:effectLst>
                  <a:outerShdw blurRad="38100" dist="38100" dir="2700000" algn="tl">
                    <a:srgbClr val="000000">
                      <a:alpha val="43137"/>
                    </a:srgbClr>
                  </a:outerShdw>
                </a:effectLst>
              </a:rPr>
              <a:t>. </a:t>
            </a:r>
            <a:r>
              <a:rPr lang="pl-PL" b="1" dirty="0">
                <a:solidFill>
                  <a:srgbClr val="FF0000"/>
                </a:solidFill>
                <a:effectLst>
                  <a:outerShdw blurRad="38100" dist="38100" dir="2700000" algn="tl">
                    <a:srgbClr val="000000">
                      <a:alpha val="43137"/>
                    </a:srgbClr>
                  </a:outerShdw>
                </a:effectLst>
              </a:rPr>
              <a:t>Mazurek </a:t>
            </a:r>
            <a:r>
              <a:rPr lang="pl-PL" b="1" dirty="0" smtClean="0">
                <a:solidFill>
                  <a:srgbClr val="FF0000"/>
                </a:solidFill>
                <a:effectLst>
                  <a:outerShdw blurRad="38100" dist="38100" dir="2700000" algn="tl">
                    <a:srgbClr val="000000">
                      <a:alpha val="43137"/>
                    </a:srgbClr>
                  </a:outerShdw>
                </a:effectLst>
              </a:rPr>
              <a:t/>
            </a:r>
            <a:br>
              <a:rPr lang="pl-PL" b="1" dirty="0" smtClean="0">
                <a:solidFill>
                  <a:srgbClr val="FF0000"/>
                </a:solidFill>
                <a:effectLst>
                  <a:outerShdw blurRad="38100" dist="38100" dir="2700000" algn="tl">
                    <a:srgbClr val="000000">
                      <a:alpha val="43137"/>
                    </a:srgbClr>
                  </a:outerShdw>
                </a:effectLst>
              </a:rPr>
            </a:br>
            <a:r>
              <a:rPr lang="pl-PL" b="1" dirty="0" smtClean="0">
                <a:solidFill>
                  <a:srgbClr val="FF0000"/>
                </a:solidFill>
                <a:effectLst>
                  <a:outerShdw blurRad="38100" dist="38100" dir="2700000" algn="tl">
                    <a:srgbClr val="000000">
                      <a:alpha val="43137"/>
                    </a:srgbClr>
                  </a:outerShdw>
                </a:effectLst>
              </a:rPr>
              <a:t>– </a:t>
            </a:r>
            <a:r>
              <a:rPr lang="pl-PL" b="1" dirty="0">
                <a:solidFill>
                  <a:srgbClr val="FF0000"/>
                </a:solidFill>
                <a:effectLst>
                  <a:outerShdw blurRad="38100" dist="38100" dir="2700000" algn="tl">
                    <a:srgbClr val="000000">
                      <a:alpha val="43137"/>
                    </a:srgbClr>
                  </a:outerShdw>
                </a:effectLst>
              </a:rPr>
              <a:t>mały szary ptaszek mniejszy od wróbla</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5652120" y="4437112"/>
            <a:ext cx="3277364" cy="830997"/>
          </a:xfrm>
          <a:prstGeom prst="rect">
            <a:avLst/>
          </a:prstGeom>
        </p:spPr>
        <p:txBody>
          <a:bodyPr wrap="square">
            <a:spAutoFit/>
          </a:bodyPr>
          <a:lstStyle/>
          <a:p>
            <a:r>
              <a:rPr lang="pl-PL" sz="1600" b="1" dirty="0">
                <a:solidFill>
                  <a:schemeClr val="bg1"/>
                </a:solidFill>
                <a:effectLst>
                  <a:outerShdw blurRad="38100" dist="38100" dir="2700000" algn="tl">
                    <a:srgbClr val="000000">
                      <a:alpha val="43137"/>
                    </a:srgbClr>
                  </a:outerShdw>
                </a:effectLst>
              </a:rPr>
              <a:t>N</a:t>
            </a:r>
            <a:r>
              <a:rPr lang="pl-PL" sz="1600" b="1" dirty="0" smtClean="0">
                <a:solidFill>
                  <a:schemeClr val="bg1"/>
                </a:solidFill>
                <a:effectLst>
                  <a:outerShdw blurRad="38100" dist="38100" dir="2700000" algn="tl">
                    <a:srgbClr val="000000">
                      <a:alpha val="43137"/>
                    </a:srgbClr>
                  </a:outerShdw>
                </a:effectLst>
              </a:rPr>
              <a:t>azywany </a:t>
            </a:r>
            <a:r>
              <a:rPr lang="pl-PL" sz="1600" b="1" dirty="0">
                <a:solidFill>
                  <a:schemeClr val="bg1"/>
                </a:solidFill>
                <a:effectLst>
                  <a:outerShdw blurRad="38100" dist="38100" dir="2700000" algn="tl">
                    <a:srgbClr val="000000">
                      <a:alpha val="43137"/>
                    </a:srgbClr>
                  </a:outerShdw>
                </a:effectLst>
              </a:rPr>
              <a:t>też wróblem polnym. Głos mazurka jest podobny do głosu wróbla – brzmi jednak delikatniej.</a:t>
            </a:r>
          </a:p>
        </p:txBody>
      </p:sp>
      <p:pic>
        <p:nvPicPr>
          <p:cNvPr id="4" name="Mazurek">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6986002" y="1772816"/>
            <a:ext cx="609600" cy="609600"/>
          </a:xfrm>
          <a:prstGeom prst="rect">
            <a:avLst/>
          </a:prstGeom>
        </p:spPr>
      </p:pic>
    </p:spTree>
    <p:extLst>
      <p:ext uri="{BB962C8B-B14F-4D97-AF65-F5344CB8AC3E}">
        <p14:creationId xmlns:p14="http://schemas.microsoft.com/office/powerpoint/2010/main" val="5493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6</a:t>
            </a:r>
            <a:r>
              <a:rPr lang="pl-PL" b="1" dirty="0" smtClean="0">
                <a:solidFill>
                  <a:srgbClr val="FF0000"/>
                </a:solidFill>
                <a:effectLst>
                  <a:outerShdw blurRad="38100" dist="38100" dir="2700000" algn="tl">
                    <a:srgbClr val="000000">
                      <a:alpha val="43137"/>
                    </a:srgbClr>
                  </a:outerShdw>
                </a:effectLst>
              </a:rPr>
              <a:t>. Zięba</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3995936" y="116632"/>
            <a:ext cx="4824536" cy="1323439"/>
          </a:xfrm>
          <a:prstGeom prst="rect">
            <a:avLst/>
          </a:prstGeom>
        </p:spPr>
        <p:txBody>
          <a:bodyPr wrap="square">
            <a:spAutoFit/>
          </a:bodyPr>
          <a:lstStyle/>
          <a:p>
            <a:r>
              <a:rPr lang="pl-PL" sz="1600" b="1" dirty="0" smtClean="0">
                <a:solidFill>
                  <a:schemeClr val="bg1"/>
                </a:solidFill>
                <a:effectLst>
                  <a:outerShdw blurRad="38100" dist="38100" dir="2700000" algn="tl">
                    <a:srgbClr val="000000">
                      <a:alpha val="43137"/>
                    </a:srgbClr>
                  </a:outerShdw>
                </a:effectLst>
              </a:rPr>
              <a:t>Ptak </a:t>
            </a:r>
            <a:r>
              <a:rPr lang="pl-PL" sz="1600" b="1" dirty="0">
                <a:solidFill>
                  <a:schemeClr val="bg1"/>
                </a:solidFill>
                <a:effectLst>
                  <a:outerShdw blurRad="38100" dist="38100" dir="2700000" algn="tl">
                    <a:srgbClr val="000000">
                      <a:alpha val="43137"/>
                    </a:srgbClr>
                  </a:outerShdw>
                </a:effectLst>
              </a:rPr>
              <a:t>wielkości wróbla, wyjątkowo rozśpiewany. Jego charakterystyczny śpiew jest łatwo rozpoznawalny, </a:t>
            </a:r>
            <a:r>
              <a:rPr lang="pl-PL" sz="1600" b="1" dirty="0">
                <a:solidFill>
                  <a:srgbClr val="FF0000"/>
                </a:solidFill>
                <a:effectLst>
                  <a:outerShdw blurRad="38100" dist="38100" dir="2700000" algn="tl">
                    <a:srgbClr val="000000">
                      <a:alpha val="43137"/>
                    </a:srgbClr>
                  </a:outerShdw>
                </a:effectLst>
              </a:rPr>
              <a:t>a samiec może go wykonywać w ciągu dnia prawie 2000 razy! </a:t>
            </a:r>
            <a:r>
              <a:rPr lang="pl-PL" sz="1600" b="1" dirty="0">
                <a:solidFill>
                  <a:schemeClr val="bg1"/>
                </a:solidFill>
                <a:effectLst>
                  <a:outerShdw blurRad="38100" dist="38100" dir="2700000" algn="tl">
                    <a:srgbClr val="000000">
                      <a:alpha val="43137"/>
                    </a:srgbClr>
                  </a:outerShdw>
                </a:effectLst>
              </a:rPr>
              <a:t>Najczęściej dzielą terytorium z kosem, a ich śpiewy się pięknie przenikają i </a:t>
            </a:r>
            <a:r>
              <a:rPr lang="pl-PL" sz="1600" b="1" dirty="0" smtClean="0">
                <a:solidFill>
                  <a:schemeClr val="bg1"/>
                </a:solidFill>
                <a:effectLst>
                  <a:outerShdw blurRad="38100" dist="38100" dir="2700000" algn="tl">
                    <a:srgbClr val="000000">
                      <a:alpha val="43137"/>
                    </a:srgbClr>
                  </a:outerShdw>
                </a:effectLst>
              </a:rPr>
              <a:t>uzupełniają</a:t>
            </a:r>
            <a:endParaRPr lang="pl-PL" sz="1600" b="1" dirty="0">
              <a:solidFill>
                <a:schemeClr val="bg1"/>
              </a:solidFill>
              <a:effectLst>
                <a:outerShdw blurRad="38100" dist="38100" dir="2700000" algn="tl">
                  <a:srgbClr val="000000">
                    <a:alpha val="43137"/>
                  </a:srgbClr>
                </a:outerShdw>
              </a:effectLst>
            </a:endParaRPr>
          </a:p>
        </p:txBody>
      </p:sp>
      <p:sp>
        <p:nvSpPr>
          <p:cNvPr id="4" name="Prostokąt 3"/>
          <p:cNvSpPr/>
          <p:nvPr/>
        </p:nvSpPr>
        <p:spPr>
          <a:xfrm>
            <a:off x="35496" y="3717032"/>
            <a:ext cx="2880320" cy="1815882"/>
          </a:xfrm>
          <a:prstGeom prst="rect">
            <a:avLst/>
          </a:prstGeom>
        </p:spPr>
        <p:txBody>
          <a:bodyPr wrap="square">
            <a:spAutoFit/>
          </a:bodyPr>
          <a:lstStyle/>
          <a:p>
            <a:r>
              <a:rPr lang="pl-PL" sz="1600" b="1" dirty="0" smtClean="0">
                <a:solidFill>
                  <a:schemeClr val="bg1"/>
                </a:solidFill>
                <a:effectLst>
                  <a:outerShdw blurRad="38100" dist="38100" dir="2700000" algn="tl">
                    <a:srgbClr val="000000">
                      <a:alpha val="43137"/>
                    </a:srgbClr>
                  </a:outerShdw>
                </a:effectLst>
              </a:rPr>
              <a:t>Młode </a:t>
            </a:r>
            <a:r>
              <a:rPr lang="pl-PL" sz="1600" b="1" dirty="0">
                <a:solidFill>
                  <a:schemeClr val="bg1"/>
                </a:solidFill>
                <a:effectLst>
                  <a:outerShdw blurRad="38100" dist="38100" dir="2700000" algn="tl">
                    <a:srgbClr val="000000">
                      <a:alpha val="43137"/>
                    </a:srgbClr>
                  </a:outerShdw>
                </a:effectLst>
              </a:rPr>
              <a:t>zięby uczą się śpiewać od rodziców – dlatego w niewoli te ptaki nie potrafią tego robić dobrze. Co ciekawe, w zależności od regionu zamieszkiwania zięby śpiewają w lokalnym „dialekcie”.</a:t>
            </a:r>
          </a:p>
        </p:txBody>
      </p:sp>
      <p:pic>
        <p:nvPicPr>
          <p:cNvPr id="5" name="Zięba">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1043608" y="1988840"/>
            <a:ext cx="609600" cy="609600"/>
          </a:xfrm>
          <a:prstGeom prst="rect">
            <a:avLst/>
          </a:prstGeom>
        </p:spPr>
      </p:pic>
    </p:spTree>
    <p:extLst>
      <p:ext uri="{BB962C8B-B14F-4D97-AF65-F5344CB8AC3E}">
        <p14:creationId xmlns:p14="http://schemas.microsoft.com/office/powerpoint/2010/main" val="241583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686800" cy="692696"/>
          </a:xfrm>
        </p:spPr>
        <p:txBody>
          <a:bodyPr>
            <a:normAutofit fontScale="90000"/>
          </a:bodyPr>
          <a:lstStyle/>
          <a:p>
            <a:pPr algn="l"/>
            <a:r>
              <a:rPr lang="pl-PL" b="1" dirty="0">
                <a:solidFill>
                  <a:srgbClr val="FF0000"/>
                </a:solidFill>
                <a:effectLst>
                  <a:outerShdw blurRad="38100" dist="38100" dir="2700000" algn="tl">
                    <a:srgbClr val="000000">
                      <a:alpha val="43137"/>
                    </a:srgbClr>
                  </a:outerShdw>
                </a:effectLst>
              </a:rPr>
              <a:t>7</a:t>
            </a:r>
            <a:r>
              <a:rPr lang="pl-PL" b="1" dirty="0" smtClean="0">
                <a:solidFill>
                  <a:srgbClr val="FF0000"/>
                </a:solidFill>
                <a:effectLst>
                  <a:outerShdw blurRad="38100" dist="38100" dir="2700000" algn="tl">
                    <a:srgbClr val="000000">
                      <a:alpha val="43137"/>
                    </a:srgbClr>
                  </a:outerShdw>
                </a:effectLst>
              </a:rPr>
              <a:t>. Skowronek polny</a:t>
            </a:r>
            <a:endParaRPr lang="pl-PL" b="1" dirty="0">
              <a:solidFill>
                <a:srgbClr val="FF0000"/>
              </a:solidFill>
              <a:effectLst>
                <a:outerShdw blurRad="38100" dist="38100" dir="2700000" algn="tl">
                  <a:srgbClr val="000000">
                    <a:alpha val="43137"/>
                  </a:srgbClr>
                </a:outerShdw>
              </a:effectLst>
            </a:endParaRPr>
          </a:p>
        </p:txBody>
      </p:sp>
      <p:sp>
        <p:nvSpPr>
          <p:cNvPr id="3" name="Prostokąt 2"/>
          <p:cNvSpPr/>
          <p:nvPr/>
        </p:nvSpPr>
        <p:spPr>
          <a:xfrm>
            <a:off x="179512" y="1124744"/>
            <a:ext cx="4572000" cy="1815882"/>
          </a:xfrm>
          <a:prstGeom prst="rect">
            <a:avLst/>
          </a:prstGeom>
        </p:spPr>
        <p:txBody>
          <a:bodyPr>
            <a:spAutoFit/>
          </a:bodyPr>
          <a:lstStyle/>
          <a:p>
            <a:r>
              <a:rPr lang="pl-PL" sz="1600" b="1" dirty="0">
                <a:solidFill>
                  <a:schemeClr val="bg1"/>
                </a:solidFill>
                <a:effectLst>
                  <a:outerShdw blurRad="38100" dist="38100" dir="2700000" algn="tl">
                    <a:srgbClr val="000000">
                      <a:alpha val="43137"/>
                    </a:srgbClr>
                  </a:outerShdw>
                </a:effectLst>
              </a:rPr>
              <a:t>Ś</a:t>
            </a:r>
            <a:r>
              <a:rPr lang="pl-PL" sz="1600" b="1" dirty="0" smtClean="0">
                <a:solidFill>
                  <a:schemeClr val="bg1"/>
                </a:solidFill>
                <a:effectLst>
                  <a:outerShdw blurRad="38100" dist="38100" dir="2700000" algn="tl">
                    <a:srgbClr val="000000">
                      <a:alpha val="43137"/>
                    </a:srgbClr>
                  </a:outerShdw>
                </a:effectLst>
              </a:rPr>
              <a:t>piew </a:t>
            </a:r>
            <a:r>
              <a:rPr lang="pl-PL" sz="1600" b="1" dirty="0">
                <a:solidFill>
                  <a:schemeClr val="bg1"/>
                </a:solidFill>
                <a:effectLst>
                  <a:outerShdw blurRad="38100" dist="38100" dir="2700000" algn="tl">
                    <a:srgbClr val="000000">
                      <a:alpha val="43137"/>
                    </a:srgbClr>
                  </a:outerShdw>
                </a:effectLst>
              </a:rPr>
              <a:t>skowronka radosny, perlisty, złożony z wysokich, świergocących treli. </a:t>
            </a:r>
            <a:endParaRPr lang="pl-PL" sz="1600" b="1" dirty="0" smtClean="0">
              <a:solidFill>
                <a:schemeClr val="bg1"/>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rgbClr val="FF0000"/>
                </a:solidFill>
                <a:effectLst>
                  <a:outerShdw blurRad="38100" dist="38100" dir="2700000" algn="tl">
                    <a:srgbClr val="000000">
                      <a:alpha val="43137"/>
                    </a:srgbClr>
                  </a:outerShdw>
                </a:effectLst>
              </a:rPr>
              <a:t>Ptak </a:t>
            </a:r>
            <a:r>
              <a:rPr lang="pl-PL" sz="1600" b="1" dirty="0">
                <a:solidFill>
                  <a:srgbClr val="FF0000"/>
                </a:solidFill>
                <a:effectLst>
                  <a:outerShdw blurRad="38100" dist="38100" dir="2700000" algn="tl">
                    <a:srgbClr val="000000">
                      <a:alpha val="43137"/>
                    </a:srgbClr>
                  </a:outerShdw>
                </a:effectLst>
              </a:rPr>
              <a:t>ten śpiewa głównie po to, aby oznaczyć teren i wabić samice. </a:t>
            </a:r>
            <a:endParaRPr lang="pl-PL" sz="1600" b="1" dirty="0" smtClean="0">
              <a:solidFill>
                <a:srgbClr val="FF0000"/>
              </a:solidFill>
              <a:effectLst>
                <a:outerShdw blurRad="38100" dist="38100" dir="2700000" algn="tl">
                  <a:srgbClr val="000000">
                    <a:alpha val="43137"/>
                  </a:srgbClr>
                </a:outerShdw>
              </a:effectLst>
            </a:endParaRPr>
          </a:p>
          <a:p>
            <a:endParaRPr lang="pl-PL" sz="800" b="1" dirty="0">
              <a:solidFill>
                <a:schemeClr val="bg1"/>
              </a:solidFill>
              <a:effectLst>
                <a:outerShdw blurRad="38100" dist="38100" dir="2700000" algn="tl">
                  <a:srgbClr val="000000">
                    <a:alpha val="43137"/>
                  </a:srgbClr>
                </a:outerShdw>
              </a:effectLst>
            </a:endParaRPr>
          </a:p>
          <a:p>
            <a:r>
              <a:rPr lang="pl-PL" sz="1600" b="1" dirty="0" smtClean="0">
                <a:solidFill>
                  <a:schemeClr val="bg1"/>
                </a:solidFill>
                <a:effectLst>
                  <a:outerShdw blurRad="38100" dist="38100" dir="2700000" algn="tl">
                    <a:srgbClr val="000000">
                      <a:alpha val="43137"/>
                    </a:srgbClr>
                  </a:outerShdw>
                </a:effectLst>
              </a:rPr>
              <a:t>Zdarza </a:t>
            </a:r>
            <a:r>
              <a:rPr lang="pl-PL" sz="1600" b="1" dirty="0">
                <a:solidFill>
                  <a:schemeClr val="bg1"/>
                </a:solidFill>
                <a:effectLst>
                  <a:outerShdw blurRad="38100" dist="38100" dir="2700000" algn="tl">
                    <a:srgbClr val="000000">
                      <a:alpha val="43137"/>
                    </a:srgbClr>
                  </a:outerShdw>
                </a:effectLst>
              </a:rPr>
              <a:t>się, że śpiew skowronka naśladuje inne ptaki.</a:t>
            </a:r>
          </a:p>
        </p:txBody>
      </p:sp>
      <p:pic>
        <p:nvPicPr>
          <p:cNvPr id="4" name="skowronekpolny">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6300192" y="1916832"/>
            <a:ext cx="609600" cy="609600"/>
          </a:xfrm>
          <a:prstGeom prst="rect">
            <a:avLst/>
          </a:prstGeom>
        </p:spPr>
      </p:pic>
    </p:spTree>
    <p:extLst>
      <p:ext uri="{BB962C8B-B14F-4D97-AF65-F5344CB8AC3E}">
        <p14:creationId xmlns:p14="http://schemas.microsoft.com/office/powerpoint/2010/main" val="29932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132</TotalTime>
  <Words>728</Words>
  <Application>Microsoft Office PowerPoint</Application>
  <PresentationFormat>Pokaz na ekranie (4:3)</PresentationFormat>
  <Paragraphs>61</Paragraphs>
  <Slides>14</Slides>
  <Notes>0</Notes>
  <HiddenSlides>0</HiddenSlides>
  <MMClips>14</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14</vt:i4>
      </vt:variant>
    </vt:vector>
  </HeadingPairs>
  <TitlesOfParts>
    <vt:vector size="17" baseType="lpstr">
      <vt:lpstr>Arial</vt:lpstr>
      <vt:lpstr>Calibri</vt:lpstr>
      <vt:lpstr>Motyw pakietu Office</vt:lpstr>
      <vt:lpstr>POLSKIE PTAKI ŚPIEWAJĄCE</vt:lpstr>
      <vt:lpstr>Poznaj śpiewające ptaki w Polsce</vt:lpstr>
      <vt:lpstr>1. Słowik szary</vt:lpstr>
      <vt:lpstr>2. Kos</vt:lpstr>
      <vt:lpstr>3. Trzciniaczek zwyczajny</vt:lpstr>
      <vt:lpstr>4. Dzwoniec</vt:lpstr>
      <vt:lpstr>5. Mazurek  – mały szary ptaszek mniejszy od wróbla</vt:lpstr>
      <vt:lpstr>6. Zięba</vt:lpstr>
      <vt:lpstr>7. Skowronek polny</vt:lpstr>
      <vt:lpstr>8. Sikorka modra (Modraszka zwyczajna)</vt:lpstr>
      <vt:lpstr>9. Kapturka - pokrzewka czarnogłowa</vt:lpstr>
      <vt:lpstr>10. Krzyżodziób świerkowy</vt:lpstr>
      <vt:lpstr>11. Kowalik zwyczajny</vt:lpstr>
      <vt:lpstr>Prezentacja programu PowerPoint</vt:lpstr>
    </vt:vector>
  </TitlesOfParts>
  <Company>PKN ORLEN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Sobczak Dariusz (PKN) (LRR)</dc:creator>
  <cp:lastModifiedBy>Sobczak Dariusz (PKN) (LRR)</cp:lastModifiedBy>
  <cp:revision>23</cp:revision>
  <dcterms:created xsi:type="dcterms:W3CDTF">2022-03-03T10:35:06Z</dcterms:created>
  <dcterms:modified xsi:type="dcterms:W3CDTF">2022-03-03T12:48:45Z</dcterms:modified>
</cp:coreProperties>
</file>