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63" r:id="rId9"/>
    <p:sldId id="266" r:id="rId10"/>
    <p:sldId id="275" r:id="rId11"/>
    <p:sldId id="265" r:id="rId12"/>
    <p:sldId id="273" r:id="rId13"/>
    <p:sldId id="267" r:id="rId14"/>
    <p:sldId id="268" r:id="rId15"/>
    <p:sldId id="270" r:id="rId16"/>
    <p:sldId id="271" r:id="rId17"/>
    <p:sldId id="272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3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45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86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91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8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78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89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06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28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72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29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96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00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99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05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82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4B1C8B-75E1-4C4D-BB78-7FAD4086AE4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E4E6-294E-45BE-B37C-A409A90AE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640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6341859-AD70-3B3E-CB4C-34A46EB60D2A}"/>
              </a:ext>
            </a:extLst>
          </p:cNvPr>
          <p:cNvSpPr txBox="1"/>
          <p:nvPr/>
        </p:nvSpPr>
        <p:spPr>
          <a:xfrm>
            <a:off x="501521" y="772805"/>
            <a:ext cx="84278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7870">
              <a:spcBef>
                <a:spcPts val="645"/>
              </a:spcBef>
            </a:pPr>
            <a:r>
              <a:rPr lang="pl-PL" sz="4400" b="1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SEXTING</a:t>
            </a:r>
            <a:r>
              <a:rPr lang="pl-PL" sz="32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I NAGIE ZDJĘCIA W SIECI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990BAB7-063D-0D8D-2FFE-8B5BA4913084}"/>
              </a:ext>
            </a:extLst>
          </p:cNvPr>
          <p:cNvSpPr>
            <a:spLocks/>
          </p:cNvSpPr>
          <p:nvPr/>
        </p:nvSpPr>
        <p:spPr bwMode="auto">
          <a:xfrm>
            <a:off x="11493533" y="2525162"/>
            <a:ext cx="45719" cy="63500"/>
          </a:xfrm>
          <a:custGeom>
            <a:avLst/>
            <a:gdLst>
              <a:gd name="T0" fmla="+- 0 7951 7902"/>
              <a:gd name="T1" fmla="*/ T0 w 100"/>
              <a:gd name="T2" fmla="+- 0 216 216"/>
              <a:gd name="T3" fmla="*/ 216 h 100"/>
              <a:gd name="T4" fmla="+- 0 7932 7902"/>
              <a:gd name="T5" fmla="*/ T4 w 100"/>
              <a:gd name="T6" fmla="+- 0 220 216"/>
              <a:gd name="T7" fmla="*/ 220 h 100"/>
              <a:gd name="T8" fmla="+- 0 7916 7902"/>
              <a:gd name="T9" fmla="*/ T8 w 100"/>
              <a:gd name="T10" fmla="+- 0 231 216"/>
              <a:gd name="T11" fmla="*/ 231 h 100"/>
              <a:gd name="T12" fmla="+- 0 7906 7902"/>
              <a:gd name="T13" fmla="*/ T12 w 100"/>
              <a:gd name="T14" fmla="+- 0 247 216"/>
              <a:gd name="T15" fmla="*/ 247 h 100"/>
              <a:gd name="T16" fmla="+- 0 7902 7902"/>
              <a:gd name="T17" fmla="*/ T16 w 100"/>
              <a:gd name="T18" fmla="+- 0 266 216"/>
              <a:gd name="T19" fmla="*/ 266 h 100"/>
              <a:gd name="T20" fmla="+- 0 7906 7902"/>
              <a:gd name="T21" fmla="*/ T20 w 100"/>
              <a:gd name="T22" fmla="+- 0 285 216"/>
              <a:gd name="T23" fmla="*/ 285 h 100"/>
              <a:gd name="T24" fmla="+- 0 7916 7902"/>
              <a:gd name="T25" fmla="*/ T24 w 100"/>
              <a:gd name="T26" fmla="+- 0 301 216"/>
              <a:gd name="T27" fmla="*/ 301 h 100"/>
              <a:gd name="T28" fmla="+- 0 7932 7902"/>
              <a:gd name="T29" fmla="*/ T28 w 100"/>
              <a:gd name="T30" fmla="+- 0 312 216"/>
              <a:gd name="T31" fmla="*/ 312 h 100"/>
              <a:gd name="T32" fmla="+- 0 7951 7902"/>
              <a:gd name="T33" fmla="*/ T32 w 100"/>
              <a:gd name="T34" fmla="+- 0 316 216"/>
              <a:gd name="T35" fmla="*/ 316 h 100"/>
              <a:gd name="T36" fmla="+- 0 7971 7902"/>
              <a:gd name="T37" fmla="*/ T36 w 100"/>
              <a:gd name="T38" fmla="+- 0 312 216"/>
              <a:gd name="T39" fmla="*/ 312 h 100"/>
              <a:gd name="T40" fmla="+- 0 7987 7902"/>
              <a:gd name="T41" fmla="*/ T40 w 100"/>
              <a:gd name="T42" fmla="+- 0 301 216"/>
              <a:gd name="T43" fmla="*/ 301 h 100"/>
              <a:gd name="T44" fmla="+- 0 7997 7902"/>
              <a:gd name="T45" fmla="*/ T44 w 100"/>
              <a:gd name="T46" fmla="+- 0 285 216"/>
              <a:gd name="T47" fmla="*/ 285 h 100"/>
              <a:gd name="T48" fmla="+- 0 8001 7902"/>
              <a:gd name="T49" fmla="*/ T48 w 100"/>
              <a:gd name="T50" fmla="+- 0 266 216"/>
              <a:gd name="T51" fmla="*/ 266 h 100"/>
              <a:gd name="T52" fmla="+- 0 7997 7902"/>
              <a:gd name="T53" fmla="*/ T52 w 100"/>
              <a:gd name="T54" fmla="+- 0 247 216"/>
              <a:gd name="T55" fmla="*/ 247 h 100"/>
              <a:gd name="T56" fmla="+- 0 7987 7902"/>
              <a:gd name="T57" fmla="*/ T56 w 100"/>
              <a:gd name="T58" fmla="+- 0 231 216"/>
              <a:gd name="T59" fmla="*/ 231 h 100"/>
              <a:gd name="T60" fmla="+- 0 7971 7902"/>
              <a:gd name="T61" fmla="*/ T60 w 100"/>
              <a:gd name="T62" fmla="+- 0 220 216"/>
              <a:gd name="T63" fmla="*/ 220 h 100"/>
              <a:gd name="T64" fmla="+- 0 7951 7902"/>
              <a:gd name="T65" fmla="*/ T64 w 100"/>
              <a:gd name="T66" fmla="+- 0 216 216"/>
              <a:gd name="T67" fmla="*/ 216 h 1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</a:cxnLst>
            <a:rect l="0" t="0" r="r" b="b"/>
            <a:pathLst>
              <a:path w="100" h="100">
                <a:moveTo>
                  <a:pt x="49" y="0"/>
                </a:moveTo>
                <a:lnTo>
                  <a:pt x="30" y="4"/>
                </a:lnTo>
                <a:lnTo>
                  <a:pt x="14" y="15"/>
                </a:lnTo>
                <a:lnTo>
                  <a:pt x="4" y="31"/>
                </a:lnTo>
                <a:lnTo>
                  <a:pt x="0" y="50"/>
                </a:lnTo>
                <a:lnTo>
                  <a:pt x="4" y="69"/>
                </a:lnTo>
                <a:lnTo>
                  <a:pt x="14" y="85"/>
                </a:lnTo>
                <a:lnTo>
                  <a:pt x="30" y="96"/>
                </a:lnTo>
                <a:lnTo>
                  <a:pt x="49" y="100"/>
                </a:lnTo>
                <a:lnTo>
                  <a:pt x="69" y="96"/>
                </a:lnTo>
                <a:lnTo>
                  <a:pt x="85" y="85"/>
                </a:lnTo>
                <a:lnTo>
                  <a:pt x="95" y="69"/>
                </a:lnTo>
                <a:lnTo>
                  <a:pt x="99" y="50"/>
                </a:lnTo>
                <a:lnTo>
                  <a:pt x="95" y="31"/>
                </a:lnTo>
                <a:lnTo>
                  <a:pt x="85" y="15"/>
                </a:lnTo>
                <a:lnTo>
                  <a:pt x="69" y="4"/>
                </a:lnTo>
                <a:lnTo>
                  <a:pt x="49" y="0"/>
                </a:lnTo>
                <a:close/>
              </a:path>
            </a:pathLst>
          </a:custGeom>
          <a:solidFill>
            <a:srgbClr val="6C3C75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50E66248-A97C-F4F7-A0E6-B9DFE19D5196}"/>
              </a:ext>
            </a:extLst>
          </p:cNvPr>
          <p:cNvSpPr>
            <a:spLocks/>
          </p:cNvSpPr>
          <p:nvPr/>
        </p:nvSpPr>
        <p:spPr bwMode="auto">
          <a:xfrm>
            <a:off x="11320495" y="2525162"/>
            <a:ext cx="45719" cy="63500"/>
          </a:xfrm>
          <a:custGeom>
            <a:avLst/>
            <a:gdLst>
              <a:gd name="T0" fmla="+- 0 7678 7629"/>
              <a:gd name="T1" fmla="*/ T0 w 100"/>
              <a:gd name="T2" fmla="+- 0 216 216"/>
              <a:gd name="T3" fmla="*/ 216 h 100"/>
              <a:gd name="T4" fmla="+- 0 7659 7629"/>
              <a:gd name="T5" fmla="*/ T4 w 100"/>
              <a:gd name="T6" fmla="+- 0 220 216"/>
              <a:gd name="T7" fmla="*/ 220 h 100"/>
              <a:gd name="T8" fmla="+- 0 7643 7629"/>
              <a:gd name="T9" fmla="*/ T8 w 100"/>
              <a:gd name="T10" fmla="+- 0 231 216"/>
              <a:gd name="T11" fmla="*/ 231 h 100"/>
              <a:gd name="T12" fmla="+- 0 7633 7629"/>
              <a:gd name="T13" fmla="*/ T12 w 100"/>
              <a:gd name="T14" fmla="+- 0 247 216"/>
              <a:gd name="T15" fmla="*/ 247 h 100"/>
              <a:gd name="T16" fmla="+- 0 7629 7629"/>
              <a:gd name="T17" fmla="*/ T16 w 100"/>
              <a:gd name="T18" fmla="+- 0 266 216"/>
              <a:gd name="T19" fmla="*/ 266 h 100"/>
              <a:gd name="T20" fmla="+- 0 7633 7629"/>
              <a:gd name="T21" fmla="*/ T20 w 100"/>
              <a:gd name="T22" fmla="+- 0 285 216"/>
              <a:gd name="T23" fmla="*/ 285 h 100"/>
              <a:gd name="T24" fmla="+- 0 7643 7629"/>
              <a:gd name="T25" fmla="*/ T24 w 100"/>
              <a:gd name="T26" fmla="+- 0 301 216"/>
              <a:gd name="T27" fmla="*/ 301 h 100"/>
              <a:gd name="T28" fmla="+- 0 7659 7629"/>
              <a:gd name="T29" fmla="*/ T28 w 100"/>
              <a:gd name="T30" fmla="+- 0 312 216"/>
              <a:gd name="T31" fmla="*/ 312 h 100"/>
              <a:gd name="T32" fmla="+- 0 7678 7629"/>
              <a:gd name="T33" fmla="*/ T32 w 100"/>
              <a:gd name="T34" fmla="+- 0 316 216"/>
              <a:gd name="T35" fmla="*/ 316 h 100"/>
              <a:gd name="T36" fmla="+- 0 7698 7629"/>
              <a:gd name="T37" fmla="*/ T36 w 100"/>
              <a:gd name="T38" fmla="+- 0 312 216"/>
              <a:gd name="T39" fmla="*/ 312 h 100"/>
              <a:gd name="T40" fmla="+- 0 7713 7629"/>
              <a:gd name="T41" fmla="*/ T40 w 100"/>
              <a:gd name="T42" fmla="+- 0 301 216"/>
              <a:gd name="T43" fmla="*/ 301 h 100"/>
              <a:gd name="T44" fmla="+- 0 7724 7629"/>
              <a:gd name="T45" fmla="*/ T44 w 100"/>
              <a:gd name="T46" fmla="+- 0 285 216"/>
              <a:gd name="T47" fmla="*/ 285 h 100"/>
              <a:gd name="T48" fmla="+- 0 7728 7629"/>
              <a:gd name="T49" fmla="*/ T48 w 100"/>
              <a:gd name="T50" fmla="+- 0 266 216"/>
              <a:gd name="T51" fmla="*/ 266 h 100"/>
              <a:gd name="T52" fmla="+- 0 7724 7629"/>
              <a:gd name="T53" fmla="*/ T52 w 100"/>
              <a:gd name="T54" fmla="+- 0 247 216"/>
              <a:gd name="T55" fmla="*/ 247 h 100"/>
              <a:gd name="T56" fmla="+- 0 7713 7629"/>
              <a:gd name="T57" fmla="*/ T56 w 100"/>
              <a:gd name="T58" fmla="+- 0 231 216"/>
              <a:gd name="T59" fmla="*/ 231 h 100"/>
              <a:gd name="T60" fmla="+- 0 7698 7629"/>
              <a:gd name="T61" fmla="*/ T60 w 100"/>
              <a:gd name="T62" fmla="+- 0 220 216"/>
              <a:gd name="T63" fmla="*/ 220 h 100"/>
              <a:gd name="T64" fmla="+- 0 7678 7629"/>
              <a:gd name="T65" fmla="*/ T64 w 100"/>
              <a:gd name="T66" fmla="+- 0 216 216"/>
              <a:gd name="T67" fmla="*/ 216 h 1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</a:cxnLst>
            <a:rect l="0" t="0" r="r" b="b"/>
            <a:pathLst>
              <a:path w="100" h="100">
                <a:moveTo>
                  <a:pt x="49" y="0"/>
                </a:moveTo>
                <a:lnTo>
                  <a:pt x="30" y="4"/>
                </a:lnTo>
                <a:lnTo>
                  <a:pt x="14" y="15"/>
                </a:lnTo>
                <a:lnTo>
                  <a:pt x="4" y="31"/>
                </a:lnTo>
                <a:lnTo>
                  <a:pt x="0" y="50"/>
                </a:lnTo>
                <a:lnTo>
                  <a:pt x="4" y="69"/>
                </a:lnTo>
                <a:lnTo>
                  <a:pt x="14" y="85"/>
                </a:lnTo>
                <a:lnTo>
                  <a:pt x="30" y="96"/>
                </a:lnTo>
                <a:lnTo>
                  <a:pt x="49" y="100"/>
                </a:lnTo>
                <a:lnTo>
                  <a:pt x="69" y="96"/>
                </a:lnTo>
                <a:lnTo>
                  <a:pt x="84" y="85"/>
                </a:lnTo>
                <a:lnTo>
                  <a:pt x="95" y="69"/>
                </a:lnTo>
                <a:lnTo>
                  <a:pt x="99" y="50"/>
                </a:lnTo>
                <a:lnTo>
                  <a:pt x="95" y="31"/>
                </a:lnTo>
                <a:lnTo>
                  <a:pt x="84" y="15"/>
                </a:lnTo>
                <a:lnTo>
                  <a:pt x="69" y="4"/>
                </a:lnTo>
                <a:lnTo>
                  <a:pt x="49" y="0"/>
                </a:lnTo>
                <a:close/>
              </a:path>
            </a:pathLst>
          </a:custGeom>
          <a:solidFill>
            <a:srgbClr val="6C3C75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4564E5E-8C47-0279-992A-0867B4CC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45" y="2388637"/>
            <a:ext cx="29117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07460" tIns="79350" rIns="203136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42F13C-977E-D1D9-E699-EEC8FD901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000" y="3644493"/>
            <a:ext cx="380659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BEZPIECZNI W SIECI Z OSE …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E90AD1A-67C1-8EAB-746A-4BD05FF9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2" y="6027574"/>
            <a:ext cx="2365584" cy="43962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0FA8167-BBD0-1141-5AF1-6CD7ECF5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640" y="5842198"/>
            <a:ext cx="933694" cy="81037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C38AE39-1AC9-86BC-1D28-C83556E6E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924" y="5842594"/>
            <a:ext cx="1936076" cy="66926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4436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5A4C677-13D3-1135-EBAF-4928D4A46B4D}"/>
              </a:ext>
            </a:extLst>
          </p:cNvPr>
          <p:cNvSpPr txBox="1"/>
          <p:nvPr/>
        </p:nvSpPr>
        <p:spPr>
          <a:xfrm>
            <a:off x="283779" y="612844"/>
            <a:ext cx="759897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Wskazówki dla rodziców dziecka, które padło ofiarą </a:t>
            </a:r>
            <a:r>
              <a:rPr lang="pl-PL" b="1" dirty="0" err="1">
                <a:solidFill>
                  <a:schemeClr val="bg2">
                    <a:lumMod val="75000"/>
                  </a:schemeClr>
                </a:solidFill>
              </a:rPr>
              <a:t>sextortion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pl-PL" dirty="0"/>
              <a:t>•	Zadbaj o poczucie bezpieczeństwa dziecka, udziel potrzebnego wsparcia.</a:t>
            </a:r>
          </a:p>
          <a:p>
            <a:pPr algn="just"/>
            <a:r>
              <a:rPr lang="pl-PL" dirty="0"/>
              <a:t>•	Nie wysyłaj pieniędzy, a jeśli dziecko to zrobiło, sprawdź, gdzie przestępcy odebrali okup i zapisz tę informację.</a:t>
            </a:r>
          </a:p>
          <a:p>
            <a:r>
              <a:rPr lang="pl-PL" dirty="0"/>
              <a:t>•	Zakończ lub ogranicz kontakt dziecka ze sprawcą.</a:t>
            </a:r>
          </a:p>
          <a:p>
            <a:pPr algn="just"/>
            <a:r>
              <a:rPr lang="pl-PL" dirty="0"/>
              <a:t>•	Zadbaj o ustawienia prywatności dziecka na profilach społecznościowych, porozmawiaj z nim o ograniczeniu widoczności, a nawet usunięciu niektórych kont.</a:t>
            </a:r>
          </a:p>
          <a:p>
            <a:pPr algn="just"/>
            <a:r>
              <a:rPr lang="pl-PL" dirty="0"/>
              <a:t>•	Zachowaj wszystkie dowody, zgłoś sprawę na policję (podobnie jak w przypadku </a:t>
            </a:r>
            <a:r>
              <a:rPr lang="pl-PL" dirty="0" err="1"/>
              <a:t>child</a:t>
            </a:r>
            <a:r>
              <a:rPr lang="pl-PL" dirty="0"/>
              <a:t> groomingu).</a:t>
            </a:r>
          </a:p>
          <a:p>
            <a:pPr algn="just"/>
            <a:r>
              <a:rPr lang="pl-PL" dirty="0"/>
              <a:t>•	Jeżeli zdjęcia lub filmy zostały udostępnione w </a:t>
            </a:r>
            <a:r>
              <a:rPr lang="pl-PL" dirty="0" err="1"/>
              <a:t>internecie</a:t>
            </a:r>
            <a:r>
              <a:rPr lang="pl-PL" dirty="0"/>
              <a:t>, skontaktuj się z administratorami stron, na których się znalazły, i poproś o ich usunięcie.</a:t>
            </a:r>
          </a:p>
          <a:p>
            <a:pPr algn="just"/>
            <a:r>
              <a:rPr lang="pl-PL" dirty="0"/>
              <a:t>•	Jeżeli sprawcą jest osoba ze szkoły, porozmawiaj z wychowawcą dziecka i/lub psychologiem lub pedagogiem szkolnym, który będzie mógł otoczyć dziecko szczególną opieką w placówce.</a:t>
            </a:r>
          </a:p>
          <a:p>
            <a:r>
              <a:rPr lang="pl-PL" dirty="0"/>
              <a:t>•	Jeżeli potrzebujesz wsparcia, skontaktuj się z instytucjami, które mogą pomóc (np. zespół Dyżurnet.pl, telefon 800 100 100).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4B51EC-79E9-8535-7A54-3D9A3B7B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143" y="4534191"/>
            <a:ext cx="4342857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3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4832F75-1491-2F1E-A084-D325E021C036}"/>
              </a:ext>
            </a:extLst>
          </p:cNvPr>
          <p:cNvSpPr txBox="1"/>
          <p:nvPr/>
        </p:nvSpPr>
        <p:spPr>
          <a:xfrm>
            <a:off x="409903" y="713795"/>
            <a:ext cx="738877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 err="1">
                <a:solidFill>
                  <a:schemeClr val="bg2">
                    <a:lumMod val="75000"/>
                  </a:schemeClr>
                </a:solidFill>
              </a:rPr>
              <a:t>Sexting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pl-PL" b="1" dirty="0"/>
              <a:t>to zjawisko, które polega na przesyłaniu za pomocą Internetu </a:t>
            </a:r>
            <a:br>
              <a:rPr lang="pl-PL" b="1" dirty="0"/>
            </a:br>
            <a:r>
              <a:rPr lang="pl-PL" dirty="0"/>
              <a:t>i nowoczesnych technologii komunikacyjnych swoich zdjęć, filmów bądź wiadomości o seksualnym charakterze. </a:t>
            </a:r>
          </a:p>
          <a:p>
            <a:endParaRPr lang="pl-PL" dirty="0"/>
          </a:p>
          <a:p>
            <a:pPr algn="just"/>
            <a:r>
              <a:rPr lang="pl-PL" dirty="0"/>
              <a:t>Termin powstał z połączenia słów „sex” i „</a:t>
            </a:r>
            <a:r>
              <a:rPr lang="pl-PL" dirty="0" err="1"/>
              <a:t>texting</a:t>
            </a:r>
            <a:r>
              <a:rPr lang="pl-PL" dirty="0"/>
              <a:t>” i początkowo odnosił się jedynie do erotycznych wiadomości SMS, ale wraz z rozwojem technologii został rozszerzony o komunikatory, aplikacje i inne narzędzia, które umożliwiają wysyłanie plików multimedialnych. </a:t>
            </a:r>
          </a:p>
          <a:p>
            <a:pPr algn="just"/>
            <a:r>
              <a:rPr lang="pl-PL" dirty="0"/>
              <a:t>Jest to zachowanie obecne w każdej grupie wiekowej </a:t>
            </a:r>
            <a:br>
              <a:rPr lang="pl-PL" dirty="0"/>
            </a:br>
            <a:r>
              <a:rPr lang="pl-PL" dirty="0"/>
              <a:t>i szczególnie niebezpieczne zwłaszcza dla osób małoletnich. 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W niektórych przypadkach może nosić znamiona przestępstwa związanego z produkcją materiałów pornograficznych </a:t>
            </a:r>
            <a:br>
              <a:rPr lang="pl-PL" b="1" dirty="0"/>
            </a:br>
            <a:r>
              <a:rPr lang="pl-PL" b="1" dirty="0"/>
              <a:t>z udziałem osoby małoletniej, tj. poniżej 18. roku życia (art. 202 § 3 k.k.).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D4BD3F-54BB-FEAD-C812-86C62313C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810" y="4364585"/>
            <a:ext cx="4476190" cy="2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8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A8BEAC4-B794-7D9E-B2F7-58354E68980A}"/>
              </a:ext>
            </a:extLst>
          </p:cNvPr>
          <p:cNvSpPr txBox="1"/>
          <p:nvPr/>
        </p:nvSpPr>
        <p:spPr>
          <a:xfrm>
            <a:off x="546537" y="258542"/>
            <a:ext cx="8797159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Wskazówki dla rodziców dziecka, które padło ofiarą </a:t>
            </a:r>
            <a:r>
              <a:rPr lang="pl-PL" b="1" dirty="0" err="1">
                <a:solidFill>
                  <a:schemeClr val="bg2">
                    <a:lumMod val="75000"/>
                  </a:schemeClr>
                </a:solidFill>
              </a:rPr>
              <a:t>sextingu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dirty="0"/>
              <a:t>•	</a:t>
            </a:r>
            <a:r>
              <a:rPr lang="pl-PL" sz="1700" dirty="0"/>
              <a:t>Stwórz dziecku bezpieczną i przyjazną atmosferę, porozmawiaj z nim.</a:t>
            </a:r>
          </a:p>
          <a:p>
            <a:r>
              <a:rPr lang="pl-PL" sz="1700" dirty="0"/>
              <a:t>•	Nie oceniaj ani nie obwiniaj.</a:t>
            </a:r>
          </a:p>
          <a:p>
            <a:pPr algn="just"/>
            <a:r>
              <a:rPr lang="pl-PL" sz="1700" dirty="0"/>
              <a:t>•	Jeżeli podejrzewasz, kto jest sprawcą, spróbuj z nim porozmawiać </a:t>
            </a:r>
            <a:br>
              <a:rPr lang="pl-PL" sz="1700" dirty="0"/>
            </a:br>
            <a:r>
              <a:rPr lang="pl-PL" sz="1700" dirty="0"/>
              <a:t>i poprosić o usunięcie opublikowanych materiałów. W takich sytuacjach zgłoszenie sprawy na policję nie zawsze przyniesie oczekiwane efekty, czasami może tylko pogorszyć sytuację.</a:t>
            </a:r>
          </a:p>
          <a:p>
            <a:r>
              <a:rPr lang="pl-PL" sz="1700" dirty="0"/>
              <a:t>•	Jeżeli nie znasz sprawcy, zastanów się, kto mógł to zrobić.</a:t>
            </a:r>
          </a:p>
          <a:p>
            <a:pPr algn="just"/>
            <a:r>
              <a:rPr lang="pl-PL" sz="1700" dirty="0"/>
              <a:t>•	Jeżeli nie znasz sprawcy albo mimo rozmów z nim on dalej publikuje treści, zgłoś sprawę na policję.</a:t>
            </a:r>
          </a:p>
          <a:p>
            <a:pPr algn="just"/>
            <a:r>
              <a:rPr lang="pl-PL" sz="1700" dirty="0"/>
              <a:t>•	Skontaktuj się z administratorami stron, na których materiały zostały opublikowane, aby usunęli czy zablokowali dostęp do treści przedstawiających twoje dziecko.</a:t>
            </a:r>
          </a:p>
          <a:p>
            <a:pPr algn="just"/>
            <a:r>
              <a:rPr lang="pl-PL" sz="1700" dirty="0"/>
              <a:t>•	Skorzystaj z prawa do bycia zapomnianym wyszukiwarki Google, które umożliwi usunięcie wyników wyszukiwania powiązanych</a:t>
            </a:r>
          </a:p>
          <a:p>
            <a:r>
              <a:rPr lang="pl-PL" sz="1700" dirty="0"/>
              <a:t>z dzieckiem.</a:t>
            </a:r>
          </a:p>
          <a:p>
            <a:pPr algn="just"/>
            <a:r>
              <a:rPr lang="pl-PL" sz="1700" dirty="0"/>
              <a:t>•	Skonsultuj się z wychowawcą, pedagogiem czy psychologiem szkolnym, jeśli sprawcą jest ktoś ze szkoły dziecka lub gdy materiały zostały udostępnione znajomym ze szkoły.</a:t>
            </a:r>
          </a:p>
          <a:p>
            <a:pPr algn="just"/>
            <a:r>
              <a:rPr lang="pl-PL" sz="1700" dirty="0"/>
              <a:t>•	Jeśli jest taka konieczność, pomyśl o zmianie szkoły lub otoczenia dziecka.</a:t>
            </a:r>
          </a:p>
          <a:p>
            <a:pPr algn="just"/>
            <a:r>
              <a:rPr lang="pl-PL" sz="1700" dirty="0"/>
              <a:t>•	Pamiętaj, że jeśli nie wiesz, co zrobić i jak się zachować, możesz się skonsultować z zespołem Dyżurnet.pl lub pod numerem telefonu 800 100 100.</a:t>
            </a:r>
          </a:p>
        </p:txBody>
      </p:sp>
    </p:spTree>
    <p:extLst>
      <p:ext uri="{BB962C8B-B14F-4D97-AF65-F5344CB8AC3E}">
        <p14:creationId xmlns:p14="http://schemas.microsoft.com/office/powerpoint/2010/main" val="96322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5EA4972-BBD9-78EE-C4CA-50C629765B70}"/>
              </a:ext>
            </a:extLst>
          </p:cNvPr>
          <p:cNvGrpSpPr>
            <a:grpSpLocks/>
          </p:cNvGrpSpPr>
          <p:nvPr/>
        </p:nvGrpSpPr>
        <p:grpSpPr bwMode="auto">
          <a:xfrm>
            <a:off x="184533" y="349524"/>
            <a:ext cx="6405453" cy="5578310"/>
            <a:chOff x="900" y="-125"/>
            <a:chExt cx="6401" cy="481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255ACBB-CC52-9A70-CD69-9BB7CF3E5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-115"/>
              <a:ext cx="6381" cy="4798"/>
            </a:xfrm>
            <a:custGeom>
              <a:avLst/>
              <a:gdLst>
                <a:gd name="T0" fmla="+- 0 7051 910"/>
                <a:gd name="T1" fmla="*/ T0 w 6381"/>
                <a:gd name="T2" fmla="+- 0 -115 -115"/>
                <a:gd name="T3" fmla="*/ -115 h 4798"/>
                <a:gd name="T4" fmla="+- 0 1150 910"/>
                <a:gd name="T5" fmla="*/ T4 w 6381"/>
                <a:gd name="T6" fmla="+- 0 -115 -115"/>
                <a:gd name="T7" fmla="*/ -115 h 4798"/>
                <a:gd name="T8" fmla="+- 0 1074 910"/>
                <a:gd name="T9" fmla="*/ T8 w 6381"/>
                <a:gd name="T10" fmla="+- 0 -103 -115"/>
                <a:gd name="T11" fmla="*/ -103 h 4798"/>
                <a:gd name="T12" fmla="+- 0 1008 910"/>
                <a:gd name="T13" fmla="*/ T12 w 6381"/>
                <a:gd name="T14" fmla="+- 0 -69 -115"/>
                <a:gd name="T15" fmla="*/ -69 h 4798"/>
                <a:gd name="T16" fmla="+- 0 956 910"/>
                <a:gd name="T17" fmla="*/ T16 w 6381"/>
                <a:gd name="T18" fmla="+- 0 -17 -115"/>
                <a:gd name="T19" fmla="*/ -17 h 4798"/>
                <a:gd name="T20" fmla="+- 0 922 910"/>
                <a:gd name="T21" fmla="*/ T20 w 6381"/>
                <a:gd name="T22" fmla="+- 0 49 -115"/>
                <a:gd name="T23" fmla="*/ 49 h 4798"/>
                <a:gd name="T24" fmla="+- 0 910 910"/>
                <a:gd name="T25" fmla="*/ T24 w 6381"/>
                <a:gd name="T26" fmla="+- 0 125 -115"/>
                <a:gd name="T27" fmla="*/ 125 h 4798"/>
                <a:gd name="T28" fmla="+- 0 910 910"/>
                <a:gd name="T29" fmla="*/ T28 w 6381"/>
                <a:gd name="T30" fmla="+- 0 4443 -115"/>
                <a:gd name="T31" fmla="*/ 4443 h 4798"/>
                <a:gd name="T32" fmla="+- 0 922 910"/>
                <a:gd name="T33" fmla="*/ T32 w 6381"/>
                <a:gd name="T34" fmla="+- 0 4519 -115"/>
                <a:gd name="T35" fmla="*/ 4519 h 4798"/>
                <a:gd name="T36" fmla="+- 0 956 910"/>
                <a:gd name="T37" fmla="*/ T36 w 6381"/>
                <a:gd name="T38" fmla="+- 0 4584 -115"/>
                <a:gd name="T39" fmla="*/ 4584 h 4798"/>
                <a:gd name="T40" fmla="+- 0 1008 910"/>
                <a:gd name="T41" fmla="*/ T40 w 6381"/>
                <a:gd name="T42" fmla="+- 0 4636 -115"/>
                <a:gd name="T43" fmla="*/ 4636 h 4798"/>
                <a:gd name="T44" fmla="+- 0 1074 910"/>
                <a:gd name="T45" fmla="*/ T44 w 6381"/>
                <a:gd name="T46" fmla="+- 0 4670 -115"/>
                <a:gd name="T47" fmla="*/ 4670 h 4798"/>
                <a:gd name="T48" fmla="+- 0 1150 910"/>
                <a:gd name="T49" fmla="*/ T48 w 6381"/>
                <a:gd name="T50" fmla="+- 0 4683 -115"/>
                <a:gd name="T51" fmla="*/ 4683 h 4798"/>
                <a:gd name="T52" fmla="+- 0 7051 910"/>
                <a:gd name="T53" fmla="*/ T52 w 6381"/>
                <a:gd name="T54" fmla="+- 0 4683 -115"/>
                <a:gd name="T55" fmla="*/ 4683 h 4798"/>
                <a:gd name="T56" fmla="+- 0 7127 910"/>
                <a:gd name="T57" fmla="*/ T56 w 6381"/>
                <a:gd name="T58" fmla="+- 0 4670 -115"/>
                <a:gd name="T59" fmla="*/ 4670 h 4798"/>
                <a:gd name="T60" fmla="+- 0 7192 910"/>
                <a:gd name="T61" fmla="*/ T60 w 6381"/>
                <a:gd name="T62" fmla="+- 0 4636 -115"/>
                <a:gd name="T63" fmla="*/ 4636 h 4798"/>
                <a:gd name="T64" fmla="+- 0 7244 910"/>
                <a:gd name="T65" fmla="*/ T64 w 6381"/>
                <a:gd name="T66" fmla="+- 0 4584 -115"/>
                <a:gd name="T67" fmla="*/ 4584 h 4798"/>
                <a:gd name="T68" fmla="+- 0 7278 910"/>
                <a:gd name="T69" fmla="*/ T68 w 6381"/>
                <a:gd name="T70" fmla="+- 0 4519 -115"/>
                <a:gd name="T71" fmla="*/ 4519 h 4798"/>
                <a:gd name="T72" fmla="+- 0 7291 910"/>
                <a:gd name="T73" fmla="*/ T72 w 6381"/>
                <a:gd name="T74" fmla="+- 0 4443 -115"/>
                <a:gd name="T75" fmla="*/ 4443 h 4798"/>
                <a:gd name="T76" fmla="+- 0 7291 910"/>
                <a:gd name="T77" fmla="*/ T76 w 6381"/>
                <a:gd name="T78" fmla="+- 0 125 -115"/>
                <a:gd name="T79" fmla="*/ 125 h 4798"/>
                <a:gd name="T80" fmla="+- 0 7278 910"/>
                <a:gd name="T81" fmla="*/ T80 w 6381"/>
                <a:gd name="T82" fmla="+- 0 49 -115"/>
                <a:gd name="T83" fmla="*/ 49 h 4798"/>
                <a:gd name="T84" fmla="+- 0 7244 910"/>
                <a:gd name="T85" fmla="*/ T84 w 6381"/>
                <a:gd name="T86" fmla="+- 0 -17 -115"/>
                <a:gd name="T87" fmla="*/ -17 h 4798"/>
                <a:gd name="T88" fmla="+- 0 7192 910"/>
                <a:gd name="T89" fmla="*/ T88 w 6381"/>
                <a:gd name="T90" fmla="+- 0 -69 -115"/>
                <a:gd name="T91" fmla="*/ -69 h 4798"/>
                <a:gd name="T92" fmla="+- 0 7127 910"/>
                <a:gd name="T93" fmla="*/ T92 w 6381"/>
                <a:gd name="T94" fmla="+- 0 -103 -115"/>
                <a:gd name="T95" fmla="*/ -103 h 4798"/>
                <a:gd name="T96" fmla="+- 0 7051 910"/>
                <a:gd name="T97" fmla="*/ T96 w 6381"/>
                <a:gd name="T98" fmla="+- 0 -115 -115"/>
                <a:gd name="T99" fmla="*/ -115 h 47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81" h="4798">
                  <a:moveTo>
                    <a:pt x="6141" y="0"/>
                  </a:moveTo>
                  <a:lnTo>
                    <a:pt x="240" y="0"/>
                  </a:lnTo>
                  <a:lnTo>
                    <a:pt x="164" y="12"/>
                  </a:lnTo>
                  <a:lnTo>
                    <a:pt x="98" y="46"/>
                  </a:lnTo>
                  <a:lnTo>
                    <a:pt x="46" y="98"/>
                  </a:lnTo>
                  <a:lnTo>
                    <a:pt x="12" y="164"/>
                  </a:lnTo>
                  <a:lnTo>
                    <a:pt x="0" y="240"/>
                  </a:lnTo>
                  <a:lnTo>
                    <a:pt x="0" y="4558"/>
                  </a:lnTo>
                  <a:lnTo>
                    <a:pt x="12" y="4634"/>
                  </a:lnTo>
                  <a:lnTo>
                    <a:pt x="46" y="4699"/>
                  </a:lnTo>
                  <a:lnTo>
                    <a:pt x="98" y="4751"/>
                  </a:lnTo>
                  <a:lnTo>
                    <a:pt x="164" y="4785"/>
                  </a:lnTo>
                  <a:lnTo>
                    <a:pt x="240" y="4798"/>
                  </a:lnTo>
                  <a:lnTo>
                    <a:pt x="6141" y="4798"/>
                  </a:lnTo>
                  <a:lnTo>
                    <a:pt x="6217" y="4785"/>
                  </a:lnTo>
                  <a:lnTo>
                    <a:pt x="6282" y="4751"/>
                  </a:lnTo>
                  <a:lnTo>
                    <a:pt x="6334" y="4699"/>
                  </a:lnTo>
                  <a:lnTo>
                    <a:pt x="6368" y="4634"/>
                  </a:lnTo>
                  <a:lnTo>
                    <a:pt x="6381" y="4558"/>
                  </a:lnTo>
                  <a:lnTo>
                    <a:pt x="6381" y="240"/>
                  </a:lnTo>
                  <a:lnTo>
                    <a:pt x="6368" y="164"/>
                  </a:lnTo>
                  <a:lnTo>
                    <a:pt x="6334" y="98"/>
                  </a:lnTo>
                  <a:lnTo>
                    <a:pt x="6282" y="46"/>
                  </a:lnTo>
                  <a:lnTo>
                    <a:pt x="6217" y="12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rgbClr val="E6D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128DB28-E5D5-A7AF-13BB-95520D692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-115"/>
              <a:ext cx="6381" cy="4798"/>
            </a:xfrm>
            <a:custGeom>
              <a:avLst/>
              <a:gdLst>
                <a:gd name="T0" fmla="+- 0 1150 910"/>
                <a:gd name="T1" fmla="*/ T0 w 6381"/>
                <a:gd name="T2" fmla="+- 0 -115 -115"/>
                <a:gd name="T3" fmla="*/ -115 h 4798"/>
                <a:gd name="T4" fmla="+- 0 1074 910"/>
                <a:gd name="T5" fmla="*/ T4 w 6381"/>
                <a:gd name="T6" fmla="+- 0 -103 -115"/>
                <a:gd name="T7" fmla="*/ -103 h 4798"/>
                <a:gd name="T8" fmla="+- 0 1008 910"/>
                <a:gd name="T9" fmla="*/ T8 w 6381"/>
                <a:gd name="T10" fmla="+- 0 -69 -115"/>
                <a:gd name="T11" fmla="*/ -69 h 4798"/>
                <a:gd name="T12" fmla="+- 0 956 910"/>
                <a:gd name="T13" fmla="*/ T12 w 6381"/>
                <a:gd name="T14" fmla="+- 0 -17 -115"/>
                <a:gd name="T15" fmla="*/ -17 h 4798"/>
                <a:gd name="T16" fmla="+- 0 922 910"/>
                <a:gd name="T17" fmla="*/ T16 w 6381"/>
                <a:gd name="T18" fmla="+- 0 49 -115"/>
                <a:gd name="T19" fmla="*/ 49 h 4798"/>
                <a:gd name="T20" fmla="+- 0 910 910"/>
                <a:gd name="T21" fmla="*/ T20 w 6381"/>
                <a:gd name="T22" fmla="+- 0 125 -115"/>
                <a:gd name="T23" fmla="*/ 125 h 4798"/>
                <a:gd name="T24" fmla="+- 0 910 910"/>
                <a:gd name="T25" fmla="*/ T24 w 6381"/>
                <a:gd name="T26" fmla="+- 0 4443 -115"/>
                <a:gd name="T27" fmla="*/ 4443 h 4798"/>
                <a:gd name="T28" fmla="+- 0 922 910"/>
                <a:gd name="T29" fmla="*/ T28 w 6381"/>
                <a:gd name="T30" fmla="+- 0 4519 -115"/>
                <a:gd name="T31" fmla="*/ 4519 h 4798"/>
                <a:gd name="T32" fmla="+- 0 956 910"/>
                <a:gd name="T33" fmla="*/ T32 w 6381"/>
                <a:gd name="T34" fmla="+- 0 4584 -115"/>
                <a:gd name="T35" fmla="*/ 4584 h 4798"/>
                <a:gd name="T36" fmla="+- 0 1008 910"/>
                <a:gd name="T37" fmla="*/ T36 w 6381"/>
                <a:gd name="T38" fmla="+- 0 4636 -115"/>
                <a:gd name="T39" fmla="*/ 4636 h 4798"/>
                <a:gd name="T40" fmla="+- 0 1074 910"/>
                <a:gd name="T41" fmla="*/ T40 w 6381"/>
                <a:gd name="T42" fmla="+- 0 4670 -115"/>
                <a:gd name="T43" fmla="*/ 4670 h 4798"/>
                <a:gd name="T44" fmla="+- 0 1150 910"/>
                <a:gd name="T45" fmla="*/ T44 w 6381"/>
                <a:gd name="T46" fmla="+- 0 4683 -115"/>
                <a:gd name="T47" fmla="*/ 4683 h 4798"/>
                <a:gd name="T48" fmla="+- 0 7051 910"/>
                <a:gd name="T49" fmla="*/ T48 w 6381"/>
                <a:gd name="T50" fmla="+- 0 4683 -115"/>
                <a:gd name="T51" fmla="*/ 4683 h 4798"/>
                <a:gd name="T52" fmla="+- 0 7127 910"/>
                <a:gd name="T53" fmla="*/ T52 w 6381"/>
                <a:gd name="T54" fmla="+- 0 4670 -115"/>
                <a:gd name="T55" fmla="*/ 4670 h 4798"/>
                <a:gd name="T56" fmla="+- 0 7192 910"/>
                <a:gd name="T57" fmla="*/ T56 w 6381"/>
                <a:gd name="T58" fmla="+- 0 4636 -115"/>
                <a:gd name="T59" fmla="*/ 4636 h 4798"/>
                <a:gd name="T60" fmla="+- 0 7244 910"/>
                <a:gd name="T61" fmla="*/ T60 w 6381"/>
                <a:gd name="T62" fmla="+- 0 4584 -115"/>
                <a:gd name="T63" fmla="*/ 4584 h 4798"/>
                <a:gd name="T64" fmla="+- 0 7278 910"/>
                <a:gd name="T65" fmla="*/ T64 w 6381"/>
                <a:gd name="T66" fmla="+- 0 4519 -115"/>
                <a:gd name="T67" fmla="*/ 4519 h 4798"/>
                <a:gd name="T68" fmla="+- 0 7291 910"/>
                <a:gd name="T69" fmla="*/ T68 w 6381"/>
                <a:gd name="T70" fmla="+- 0 4443 -115"/>
                <a:gd name="T71" fmla="*/ 4443 h 4798"/>
                <a:gd name="T72" fmla="+- 0 7291 910"/>
                <a:gd name="T73" fmla="*/ T72 w 6381"/>
                <a:gd name="T74" fmla="+- 0 125 -115"/>
                <a:gd name="T75" fmla="*/ 125 h 4798"/>
                <a:gd name="T76" fmla="+- 0 7278 910"/>
                <a:gd name="T77" fmla="*/ T76 w 6381"/>
                <a:gd name="T78" fmla="+- 0 49 -115"/>
                <a:gd name="T79" fmla="*/ 49 h 4798"/>
                <a:gd name="T80" fmla="+- 0 7244 910"/>
                <a:gd name="T81" fmla="*/ T80 w 6381"/>
                <a:gd name="T82" fmla="+- 0 -17 -115"/>
                <a:gd name="T83" fmla="*/ -17 h 4798"/>
                <a:gd name="T84" fmla="+- 0 7192 910"/>
                <a:gd name="T85" fmla="*/ T84 w 6381"/>
                <a:gd name="T86" fmla="+- 0 -69 -115"/>
                <a:gd name="T87" fmla="*/ -69 h 4798"/>
                <a:gd name="T88" fmla="+- 0 7127 910"/>
                <a:gd name="T89" fmla="*/ T88 w 6381"/>
                <a:gd name="T90" fmla="+- 0 -103 -115"/>
                <a:gd name="T91" fmla="*/ -103 h 4798"/>
                <a:gd name="T92" fmla="+- 0 7051 910"/>
                <a:gd name="T93" fmla="*/ T92 w 6381"/>
                <a:gd name="T94" fmla="+- 0 -115 -115"/>
                <a:gd name="T95" fmla="*/ -115 h 4798"/>
                <a:gd name="T96" fmla="+- 0 1150 910"/>
                <a:gd name="T97" fmla="*/ T96 w 6381"/>
                <a:gd name="T98" fmla="+- 0 -115 -115"/>
                <a:gd name="T99" fmla="*/ -115 h 47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81" h="4798">
                  <a:moveTo>
                    <a:pt x="240" y="0"/>
                  </a:moveTo>
                  <a:lnTo>
                    <a:pt x="164" y="12"/>
                  </a:lnTo>
                  <a:lnTo>
                    <a:pt x="98" y="46"/>
                  </a:lnTo>
                  <a:lnTo>
                    <a:pt x="46" y="98"/>
                  </a:lnTo>
                  <a:lnTo>
                    <a:pt x="12" y="164"/>
                  </a:lnTo>
                  <a:lnTo>
                    <a:pt x="0" y="240"/>
                  </a:lnTo>
                  <a:lnTo>
                    <a:pt x="0" y="4558"/>
                  </a:lnTo>
                  <a:lnTo>
                    <a:pt x="12" y="4634"/>
                  </a:lnTo>
                  <a:lnTo>
                    <a:pt x="46" y="4699"/>
                  </a:lnTo>
                  <a:lnTo>
                    <a:pt x="98" y="4751"/>
                  </a:lnTo>
                  <a:lnTo>
                    <a:pt x="164" y="4785"/>
                  </a:lnTo>
                  <a:lnTo>
                    <a:pt x="240" y="4798"/>
                  </a:lnTo>
                  <a:lnTo>
                    <a:pt x="6141" y="4798"/>
                  </a:lnTo>
                  <a:lnTo>
                    <a:pt x="6217" y="4785"/>
                  </a:lnTo>
                  <a:lnTo>
                    <a:pt x="6282" y="4751"/>
                  </a:lnTo>
                  <a:lnTo>
                    <a:pt x="6334" y="4699"/>
                  </a:lnTo>
                  <a:lnTo>
                    <a:pt x="6368" y="4634"/>
                  </a:lnTo>
                  <a:lnTo>
                    <a:pt x="6381" y="4558"/>
                  </a:lnTo>
                  <a:lnTo>
                    <a:pt x="6381" y="240"/>
                  </a:lnTo>
                  <a:lnTo>
                    <a:pt x="6368" y="164"/>
                  </a:lnTo>
                  <a:lnTo>
                    <a:pt x="6334" y="98"/>
                  </a:lnTo>
                  <a:lnTo>
                    <a:pt x="6282" y="46"/>
                  </a:lnTo>
                  <a:lnTo>
                    <a:pt x="6217" y="12"/>
                  </a:lnTo>
                  <a:lnTo>
                    <a:pt x="6141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6C3C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C6CBDA6-3812-9A31-AB92-595CEF8BD532}"/>
              </a:ext>
            </a:extLst>
          </p:cNvPr>
          <p:cNvSpPr txBox="1"/>
          <p:nvPr/>
        </p:nvSpPr>
        <p:spPr>
          <a:xfrm>
            <a:off x="339259" y="630300"/>
            <a:ext cx="609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Art. 202 Kodeksu karnego</a:t>
            </a:r>
          </a:p>
          <a:p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§ 3.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Kto w celu rozpowszechniania produkuje, utrwala lub sprowadza, przechowuje lub posiada albo rozpowszechnia lub prezentuje treści pornograficzne z udziałem małoletniego albo treści pornograficzne związane z prezentowaniem przemocy lub posługiwaniem się zwierzęciem, podlega karze pozbawienia wolności od lat 2 do 12.</a:t>
            </a:r>
          </a:p>
          <a:p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§ 4.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Kto utrwala treści pornograficzne z udziałem małoletniego, podlega karze pozbawienia wolności od roku do lat 10.</a:t>
            </a:r>
          </a:p>
          <a:p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§ 4a.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Kto przechowuje, posiada lub uzyskuje dostęp do treści pornograficznych z udziałem małoletniego, podlega karze pozbawienia wolności od 3 miesięcy do lat 5.</a:t>
            </a:r>
          </a:p>
          <a:p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§ 4b.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Kto produkuje, rozpowszechnia, prezentuje, przechowuje lub posiada treści pornograficzne przedstawiające wytworzony albo przetworzony wizerunek małoletniego uczestniczącego</a:t>
            </a:r>
          </a:p>
          <a:p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w czynności seksualnej podlega grzywnie, karze ograniczenia wolności albo pozbawienia wolności do lat 2.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FE1AD172-EF8C-3084-BC08-E80DB2216B3D}"/>
              </a:ext>
            </a:extLst>
          </p:cNvPr>
          <p:cNvGrpSpPr>
            <a:grpSpLocks/>
          </p:cNvGrpSpPr>
          <p:nvPr/>
        </p:nvGrpSpPr>
        <p:grpSpPr bwMode="auto">
          <a:xfrm>
            <a:off x="6865336" y="1555508"/>
            <a:ext cx="5132124" cy="5139582"/>
            <a:chOff x="521" y="-137"/>
            <a:chExt cx="6507" cy="5136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61AAF41-56A4-01F6-C777-30F8A4B41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-137"/>
              <a:ext cx="6507" cy="5136"/>
            </a:xfrm>
            <a:custGeom>
              <a:avLst/>
              <a:gdLst>
                <a:gd name="T0" fmla="+- 0 7300 1159"/>
                <a:gd name="T1" fmla="*/ T0 w 6381"/>
                <a:gd name="T2" fmla="+- 0 224 224"/>
                <a:gd name="T3" fmla="*/ 224 h 3609"/>
                <a:gd name="T4" fmla="+- 0 1399 1159"/>
                <a:gd name="T5" fmla="*/ T4 w 6381"/>
                <a:gd name="T6" fmla="+- 0 224 224"/>
                <a:gd name="T7" fmla="*/ 224 h 3609"/>
                <a:gd name="T8" fmla="+- 0 1324 1159"/>
                <a:gd name="T9" fmla="*/ T8 w 6381"/>
                <a:gd name="T10" fmla="+- 0 236 224"/>
                <a:gd name="T11" fmla="*/ 236 h 3609"/>
                <a:gd name="T12" fmla="+- 0 1258 1159"/>
                <a:gd name="T13" fmla="*/ T12 w 6381"/>
                <a:gd name="T14" fmla="+- 0 270 224"/>
                <a:gd name="T15" fmla="*/ 270 h 3609"/>
                <a:gd name="T16" fmla="+- 0 1206 1159"/>
                <a:gd name="T17" fmla="*/ T16 w 6381"/>
                <a:gd name="T18" fmla="+- 0 322 224"/>
                <a:gd name="T19" fmla="*/ 322 h 3609"/>
                <a:gd name="T20" fmla="+- 0 1172 1159"/>
                <a:gd name="T21" fmla="*/ T20 w 6381"/>
                <a:gd name="T22" fmla="+- 0 388 224"/>
                <a:gd name="T23" fmla="*/ 388 h 3609"/>
                <a:gd name="T24" fmla="+- 0 1159 1159"/>
                <a:gd name="T25" fmla="*/ T24 w 6381"/>
                <a:gd name="T26" fmla="+- 0 464 224"/>
                <a:gd name="T27" fmla="*/ 464 h 3609"/>
                <a:gd name="T28" fmla="+- 0 1159 1159"/>
                <a:gd name="T29" fmla="*/ T28 w 6381"/>
                <a:gd name="T30" fmla="+- 0 3592 224"/>
                <a:gd name="T31" fmla="*/ 3592 h 3609"/>
                <a:gd name="T32" fmla="+- 0 1172 1159"/>
                <a:gd name="T33" fmla="*/ T32 w 6381"/>
                <a:gd name="T34" fmla="+- 0 3668 224"/>
                <a:gd name="T35" fmla="*/ 3668 h 3609"/>
                <a:gd name="T36" fmla="+- 0 1206 1159"/>
                <a:gd name="T37" fmla="*/ T36 w 6381"/>
                <a:gd name="T38" fmla="+- 0 3734 224"/>
                <a:gd name="T39" fmla="*/ 3734 h 3609"/>
                <a:gd name="T40" fmla="+- 0 1258 1159"/>
                <a:gd name="T41" fmla="*/ T40 w 6381"/>
                <a:gd name="T42" fmla="+- 0 3786 224"/>
                <a:gd name="T43" fmla="*/ 3786 h 3609"/>
                <a:gd name="T44" fmla="+- 0 1324 1159"/>
                <a:gd name="T45" fmla="*/ T44 w 6381"/>
                <a:gd name="T46" fmla="+- 0 3820 224"/>
                <a:gd name="T47" fmla="*/ 3820 h 3609"/>
                <a:gd name="T48" fmla="+- 0 1399 1159"/>
                <a:gd name="T49" fmla="*/ T48 w 6381"/>
                <a:gd name="T50" fmla="+- 0 3832 224"/>
                <a:gd name="T51" fmla="*/ 3832 h 3609"/>
                <a:gd name="T52" fmla="+- 0 7300 1159"/>
                <a:gd name="T53" fmla="*/ T52 w 6381"/>
                <a:gd name="T54" fmla="+- 0 3832 224"/>
                <a:gd name="T55" fmla="*/ 3832 h 3609"/>
                <a:gd name="T56" fmla="+- 0 7376 1159"/>
                <a:gd name="T57" fmla="*/ T56 w 6381"/>
                <a:gd name="T58" fmla="+- 0 3820 224"/>
                <a:gd name="T59" fmla="*/ 3820 h 3609"/>
                <a:gd name="T60" fmla="+- 0 7442 1159"/>
                <a:gd name="T61" fmla="*/ T60 w 6381"/>
                <a:gd name="T62" fmla="+- 0 3786 224"/>
                <a:gd name="T63" fmla="*/ 3786 h 3609"/>
                <a:gd name="T64" fmla="+- 0 7494 1159"/>
                <a:gd name="T65" fmla="*/ T64 w 6381"/>
                <a:gd name="T66" fmla="+- 0 3734 224"/>
                <a:gd name="T67" fmla="*/ 3734 h 3609"/>
                <a:gd name="T68" fmla="+- 0 7528 1159"/>
                <a:gd name="T69" fmla="*/ T68 w 6381"/>
                <a:gd name="T70" fmla="+- 0 3668 224"/>
                <a:gd name="T71" fmla="*/ 3668 h 3609"/>
                <a:gd name="T72" fmla="+- 0 7540 1159"/>
                <a:gd name="T73" fmla="*/ T72 w 6381"/>
                <a:gd name="T74" fmla="+- 0 3592 224"/>
                <a:gd name="T75" fmla="*/ 3592 h 3609"/>
                <a:gd name="T76" fmla="+- 0 7540 1159"/>
                <a:gd name="T77" fmla="*/ T76 w 6381"/>
                <a:gd name="T78" fmla="+- 0 464 224"/>
                <a:gd name="T79" fmla="*/ 464 h 3609"/>
                <a:gd name="T80" fmla="+- 0 7528 1159"/>
                <a:gd name="T81" fmla="*/ T80 w 6381"/>
                <a:gd name="T82" fmla="+- 0 388 224"/>
                <a:gd name="T83" fmla="*/ 388 h 3609"/>
                <a:gd name="T84" fmla="+- 0 7494 1159"/>
                <a:gd name="T85" fmla="*/ T84 w 6381"/>
                <a:gd name="T86" fmla="+- 0 322 224"/>
                <a:gd name="T87" fmla="*/ 322 h 3609"/>
                <a:gd name="T88" fmla="+- 0 7442 1159"/>
                <a:gd name="T89" fmla="*/ T88 w 6381"/>
                <a:gd name="T90" fmla="+- 0 270 224"/>
                <a:gd name="T91" fmla="*/ 270 h 3609"/>
                <a:gd name="T92" fmla="+- 0 7376 1159"/>
                <a:gd name="T93" fmla="*/ T92 w 6381"/>
                <a:gd name="T94" fmla="+- 0 236 224"/>
                <a:gd name="T95" fmla="*/ 236 h 3609"/>
                <a:gd name="T96" fmla="+- 0 7300 1159"/>
                <a:gd name="T97" fmla="*/ T96 w 6381"/>
                <a:gd name="T98" fmla="+- 0 224 224"/>
                <a:gd name="T99" fmla="*/ 224 h 36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81" h="3609">
                  <a:moveTo>
                    <a:pt x="6141" y="0"/>
                  </a:moveTo>
                  <a:lnTo>
                    <a:pt x="240" y="0"/>
                  </a:lnTo>
                  <a:lnTo>
                    <a:pt x="165" y="12"/>
                  </a:lnTo>
                  <a:lnTo>
                    <a:pt x="99" y="46"/>
                  </a:lnTo>
                  <a:lnTo>
                    <a:pt x="47" y="98"/>
                  </a:lnTo>
                  <a:lnTo>
                    <a:pt x="13" y="164"/>
                  </a:lnTo>
                  <a:lnTo>
                    <a:pt x="0" y="240"/>
                  </a:lnTo>
                  <a:lnTo>
                    <a:pt x="0" y="3368"/>
                  </a:lnTo>
                  <a:lnTo>
                    <a:pt x="13" y="3444"/>
                  </a:lnTo>
                  <a:lnTo>
                    <a:pt x="47" y="3510"/>
                  </a:lnTo>
                  <a:lnTo>
                    <a:pt x="99" y="3562"/>
                  </a:lnTo>
                  <a:lnTo>
                    <a:pt x="165" y="3596"/>
                  </a:lnTo>
                  <a:lnTo>
                    <a:pt x="240" y="3608"/>
                  </a:lnTo>
                  <a:lnTo>
                    <a:pt x="6141" y="3608"/>
                  </a:lnTo>
                  <a:lnTo>
                    <a:pt x="6217" y="3596"/>
                  </a:lnTo>
                  <a:lnTo>
                    <a:pt x="6283" y="3562"/>
                  </a:lnTo>
                  <a:lnTo>
                    <a:pt x="6335" y="3510"/>
                  </a:lnTo>
                  <a:lnTo>
                    <a:pt x="6369" y="3444"/>
                  </a:lnTo>
                  <a:lnTo>
                    <a:pt x="6381" y="3368"/>
                  </a:lnTo>
                  <a:lnTo>
                    <a:pt x="6381" y="240"/>
                  </a:lnTo>
                  <a:lnTo>
                    <a:pt x="6369" y="164"/>
                  </a:lnTo>
                  <a:lnTo>
                    <a:pt x="6335" y="98"/>
                  </a:lnTo>
                  <a:lnTo>
                    <a:pt x="6283" y="46"/>
                  </a:lnTo>
                  <a:lnTo>
                    <a:pt x="6217" y="12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rgbClr val="E6D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F4DBA25-84D5-C4AD-96B8-7E63F7B44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-137"/>
              <a:ext cx="6483" cy="5136"/>
            </a:xfrm>
            <a:custGeom>
              <a:avLst/>
              <a:gdLst>
                <a:gd name="T0" fmla="+- 0 1399 1159"/>
                <a:gd name="T1" fmla="*/ T0 w 6381"/>
                <a:gd name="T2" fmla="+- 0 224 224"/>
                <a:gd name="T3" fmla="*/ 224 h 3609"/>
                <a:gd name="T4" fmla="+- 0 1324 1159"/>
                <a:gd name="T5" fmla="*/ T4 w 6381"/>
                <a:gd name="T6" fmla="+- 0 236 224"/>
                <a:gd name="T7" fmla="*/ 236 h 3609"/>
                <a:gd name="T8" fmla="+- 0 1258 1159"/>
                <a:gd name="T9" fmla="*/ T8 w 6381"/>
                <a:gd name="T10" fmla="+- 0 270 224"/>
                <a:gd name="T11" fmla="*/ 270 h 3609"/>
                <a:gd name="T12" fmla="+- 0 1206 1159"/>
                <a:gd name="T13" fmla="*/ T12 w 6381"/>
                <a:gd name="T14" fmla="+- 0 322 224"/>
                <a:gd name="T15" fmla="*/ 322 h 3609"/>
                <a:gd name="T16" fmla="+- 0 1172 1159"/>
                <a:gd name="T17" fmla="*/ T16 w 6381"/>
                <a:gd name="T18" fmla="+- 0 388 224"/>
                <a:gd name="T19" fmla="*/ 388 h 3609"/>
                <a:gd name="T20" fmla="+- 0 1159 1159"/>
                <a:gd name="T21" fmla="*/ T20 w 6381"/>
                <a:gd name="T22" fmla="+- 0 464 224"/>
                <a:gd name="T23" fmla="*/ 464 h 3609"/>
                <a:gd name="T24" fmla="+- 0 1159 1159"/>
                <a:gd name="T25" fmla="*/ T24 w 6381"/>
                <a:gd name="T26" fmla="+- 0 3592 224"/>
                <a:gd name="T27" fmla="*/ 3592 h 3609"/>
                <a:gd name="T28" fmla="+- 0 1172 1159"/>
                <a:gd name="T29" fmla="*/ T28 w 6381"/>
                <a:gd name="T30" fmla="+- 0 3668 224"/>
                <a:gd name="T31" fmla="*/ 3668 h 3609"/>
                <a:gd name="T32" fmla="+- 0 1206 1159"/>
                <a:gd name="T33" fmla="*/ T32 w 6381"/>
                <a:gd name="T34" fmla="+- 0 3734 224"/>
                <a:gd name="T35" fmla="*/ 3734 h 3609"/>
                <a:gd name="T36" fmla="+- 0 1258 1159"/>
                <a:gd name="T37" fmla="*/ T36 w 6381"/>
                <a:gd name="T38" fmla="+- 0 3786 224"/>
                <a:gd name="T39" fmla="*/ 3786 h 3609"/>
                <a:gd name="T40" fmla="+- 0 1324 1159"/>
                <a:gd name="T41" fmla="*/ T40 w 6381"/>
                <a:gd name="T42" fmla="+- 0 3820 224"/>
                <a:gd name="T43" fmla="*/ 3820 h 3609"/>
                <a:gd name="T44" fmla="+- 0 1399 1159"/>
                <a:gd name="T45" fmla="*/ T44 w 6381"/>
                <a:gd name="T46" fmla="+- 0 3832 224"/>
                <a:gd name="T47" fmla="*/ 3832 h 3609"/>
                <a:gd name="T48" fmla="+- 0 7300 1159"/>
                <a:gd name="T49" fmla="*/ T48 w 6381"/>
                <a:gd name="T50" fmla="+- 0 3832 224"/>
                <a:gd name="T51" fmla="*/ 3832 h 3609"/>
                <a:gd name="T52" fmla="+- 0 7376 1159"/>
                <a:gd name="T53" fmla="*/ T52 w 6381"/>
                <a:gd name="T54" fmla="+- 0 3820 224"/>
                <a:gd name="T55" fmla="*/ 3820 h 3609"/>
                <a:gd name="T56" fmla="+- 0 7442 1159"/>
                <a:gd name="T57" fmla="*/ T56 w 6381"/>
                <a:gd name="T58" fmla="+- 0 3786 224"/>
                <a:gd name="T59" fmla="*/ 3786 h 3609"/>
                <a:gd name="T60" fmla="+- 0 7494 1159"/>
                <a:gd name="T61" fmla="*/ T60 w 6381"/>
                <a:gd name="T62" fmla="+- 0 3734 224"/>
                <a:gd name="T63" fmla="*/ 3734 h 3609"/>
                <a:gd name="T64" fmla="+- 0 7528 1159"/>
                <a:gd name="T65" fmla="*/ T64 w 6381"/>
                <a:gd name="T66" fmla="+- 0 3668 224"/>
                <a:gd name="T67" fmla="*/ 3668 h 3609"/>
                <a:gd name="T68" fmla="+- 0 7540 1159"/>
                <a:gd name="T69" fmla="*/ T68 w 6381"/>
                <a:gd name="T70" fmla="+- 0 3592 224"/>
                <a:gd name="T71" fmla="*/ 3592 h 3609"/>
                <a:gd name="T72" fmla="+- 0 7540 1159"/>
                <a:gd name="T73" fmla="*/ T72 w 6381"/>
                <a:gd name="T74" fmla="+- 0 464 224"/>
                <a:gd name="T75" fmla="*/ 464 h 3609"/>
                <a:gd name="T76" fmla="+- 0 7528 1159"/>
                <a:gd name="T77" fmla="*/ T76 w 6381"/>
                <a:gd name="T78" fmla="+- 0 388 224"/>
                <a:gd name="T79" fmla="*/ 388 h 3609"/>
                <a:gd name="T80" fmla="+- 0 7494 1159"/>
                <a:gd name="T81" fmla="*/ T80 w 6381"/>
                <a:gd name="T82" fmla="+- 0 322 224"/>
                <a:gd name="T83" fmla="*/ 322 h 3609"/>
                <a:gd name="T84" fmla="+- 0 7442 1159"/>
                <a:gd name="T85" fmla="*/ T84 w 6381"/>
                <a:gd name="T86" fmla="+- 0 270 224"/>
                <a:gd name="T87" fmla="*/ 270 h 3609"/>
                <a:gd name="T88" fmla="+- 0 7376 1159"/>
                <a:gd name="T89" fmla="*/ T88 w 6381"/>
                <a:gd name="T90" fmla="+- 0 236 224"/>
                <a:gd name="T91" fmla="*/ 236 h 3609"/>
                <a:gd name="T92" fmla="+- 0 7300 1159"/>
                <a:gd name="T93" fmla="*/ T92 w 6381"/>
                <a:gd name="T94" fmla="+- 0 224 224"/>
                <a:gd name="T95" fmla="*/ 224 h 3609"/>
                <a:gd name="T96" fmla="+- 0 1399 1159"/>
                <a:gd name="T97" fmla="*/ T96 w 6381"/>
                <a:gd name="T98" fmla="+- 0 224 224"/>
                <a:gd name="T99" fmla="*/ 224 h 36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81" h="3609">
                  <a:moveTo>
                    <a:pt x="240" y="0"/>
                  </a:moveTo>
                  <a:lnTo>
                    <a:pt x="165" y="12"/>
                  </a:lnTo>
                  <a:lnTo>
                    <a:pt x="99" y="46"/>
                  </a:lnTo>
                  <a:lnTo>
                    <a:pt x="47" y="98"/>
                  </a:lnTo>
                  <a:lnTo>
                    <a:pt x="13" y="164"/>
                  </a:lnTo>
                  <a:lnTo>
                    <a:pt x="0" y="240"/>
                  </a:lnTo>
                  <a:lnTo>
                    <a:pt x="0" y="3368"/>
                  </a:lnTo>
                  <a:lnTo>
                    <a:pt x="13" y="3444"/>
                  </a:lnTo>
                  <a:lnTo>
                    <a:pt x="47" y="3510"/>
                  </a:lnTo>
                  <a:lnTo>
                    <a:pt x="99" y="3562"/>
                  </a:lnTo>
                  <a:lnTo>
                    <a:pt x="165" y="3596"/>
                  </a:lnTo>
                  <a:lnTo>
                    <a:pt x="240" y="3608"/>
                  </a:lnTo>
                  <a:lnTo>
                    <a:pt x="6141" y="3608"/>
                  </a:lnTo>
                  <a:lnTo>
                    <a:pt x="6217" y="3596"/>
                  </a:lnTo>
                  <a:lnTo>
                    <a:pt x="6283" y="3562"/>
                  </a:lnTo>
                  <a:lnTo>
                    <a:pt x="6335" y="3510"/>
                  </a:lnTo>
                  <a:lnTo>
                    <a:pt x="6369" y="3444"/>
                  </a:lnTo>
                  <a:lnTo>
                    <a:pt x="6381" y="3368"/>
                  </a:lnTo>
                  <a:lnTo>
                    <a:pt x="6381" y="240"/>
                  </a:lnTo>
                  <a:lnTo>
                    <a:pt x="6369" y="164"/>
                  </a:lnTo>
                  <a:lnTo>
                    <a:pt x="6335" y="98"/>
                  </a:lnTo>
                  <a:lnTo>
                    <a:pt x="6283" y="46"/>
                  </a:lnTo>
                  <a:lnTo>
                    <a:pt x="6217" y="12"/>
                  </a:lnTo>
                  <a:lnTo>
                    <a:pt x="6141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6C3C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5F288712-A839-1B4E-018B-26AD5783D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" y="176"/>
              <a:ext cx="6382" cy="4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82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1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</a:rPr>
                <a:t>Art. 81 Ustawy o prawie autorskim i prawach pokrewnych</a:t>
              </a:r>
            </a:p>
            <a:p>
              <a:pPr marL="0" marR="509588" lvl="0" indent="0" algn="just" defTabSz="914400" rtl="0" eaLnBrk="0" fontAlgn="base" latinLnBrk="0" hangingPunct="0">
                <a:lnSpc>
                  <a:spcPct val="100000"/>
                </a:lnSpc>
                <a:spcBef>
                  <a:spcPts val="53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1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</a:rPr>
                <a:t>§ 1. </a:t>
              </a:r>
              <a:r>
                <a:rPr kumimoji="0" lang="pl-PL" altLang="pl-PL" sz="16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</a:rPr>
                <a:t>Rozpowszechnianie wizerunku wymaga zezwolenia osoby na nim przedstawionej. W braku wyraźnego zastrzeżenia zezwolenie nie jest wymagane, jeżeli osoba ta otrzymała umówioną zapłatę za pozowanie.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46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1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</a:rPr>
                <a:t>Art. 191a Kodeksu karnego</a:t>
              </a:r>
            </a:p>
            <a:p>
              <a:pPr marL="0" marR="509588" lvl="0" indent="0" algn="just" defTabSz="914400" rtl="0" eaLnBrk="0" fontAlgn="base" latinLnBrk="0" hangingPunct="0">
                <a:lnSpc>
                  <a:spcPct val="100000"/>
                </a:lnSpc>
                <a:spcBef>
                  <a:spcPts val="53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1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</a:rPr>
                <a:t>§ 1. </a:t>
              </a:r>
              <a:r>
                <a:rPr kumimoji="0" lang="pl-PL" altLang="pl-PL" sz="16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</a:rPr>
                <a:t>Kto utrwala wizerunek nagiej osoby lub osoby w trakcie czynności seksualnej, używając w tym celu wobec niej przemocy, groźby bezprawnej lub podstępu, albo wizerunek nagiej</a:t>
              </a:r>
              <a:r>
                <a:rPr lang="pl-PL" altLang="pl-PL" sz="1600" dirty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kumimoji="0" lang="pl-PL" altLang="pl-PL" sz="16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</a:rPr>
                <a:t>osoby lub osoby w trakcie czynności seksualnej bez jej zgody rozpowszechnia, podlega karze pozbawienia wolności od 3 miesięcy do lat 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29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108C415-5DC5-C321-8B52-17F466396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11" y="81569"/>
            <a:ext cx="3922930" cy="79078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00CBBBA-F2D8-9B13-0162-BFC74B87259E}"/>
              </a:ext>
            </a:extLst>
          </p:cNvPr>
          <p:cNvSpPr txBox="1"/>
          <p:nvPr/>
        </p:nvSpPr>
        <p:spPr>
          <a:xfrm>
            <a:off x="9247440" y="1344589"/>
            <a:ext cx="23034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Procedura zgłaszania zjawiska </a:t>
            </a:r>
            <a:r>
              <a:rPr lang="pl-PL" sz="2800" b="1" dirty="0" err="1">
                <a:solidFill>
                  <a:schemeClr val="bg2">
                    <a:lumMod val="75000"/>
                  </a:schemeClr>
                </a:solidFill>
              </a:rPr>
              <a:t>sextingu</a:t>
            </a:r>
            <a:r>
              <a:rPr lang="pl-PL" sz="2800" b="1" dirty="0"/>
              <a:t> </a:t>
            </a:r>
            <a:br>
              <a:rPr lang="pl-PL" sz="2800" b="1" dirty="0"/>
            </a:br>
            <a:r>
              <a:rPr lang="pl-PL" sz="2800" b="1" dirty="0"/>
              <a:t>w szkole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E8A6F29-1330-C78A-73E1-5886D0808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366" y="907647"/>
            <a:ext cx="2684820" cy="87388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9235345-478C-B19B-6364-949D5DB69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790" y="1781530"/>
            <a:ext cx="4160892" cy="100509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3C6DC91-1AE8-C020-01D3-DA5E8138F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592" y="2293967"/>
            <a:ext cx="1019045" cy="17084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9C46FF3-9FBC-39D6-1F05-854E91DF5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149" y="4562859"/>
            <a:ext cx="4630561" cy="224479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98CE9F3-B5DF-855C-180A-BCB326717B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790" y="2786628"/>
            <a:ext cx="4798535" cy="17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0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EA8170DA-1767-0A70-34A6-5DF7ABC8EAB4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585901"/>
            <a:ext cx="5901599" cy="3201596"/>
            <a:chOff x="910" y="220"/>
            <a:chExt cx="6381" cy="254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50B4F83-E926-659D-77EB-5F9FBECAE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20"/>
              <a:ext cx="6381" cy="2401"/>
            </a:xfrm>
            <a:custGeom>
              <a:avLst/>
              <a:gdLst>
                <a:gd name="T0" fmla="+- 0 7051 910"/>
                <a:gd name="T1" fmla="*/ T0 w 6381"/>
                <a:gd name="T2" fmla="+- 0 220 220"/>
                <a:gd name="T3" fmla="*/ 220 h 2401"/>
                <a:gd name="T4" fmla="+- 0 1150 910"/>
                <a:gd name="T5" fmla="*/ T4 w 6381"/>
                <a:gd name="T6" fmla="+- 0 220 220"/>
                <a:gd name="T7" fmla="*/ 220 h 2401"/>
                <a:gd name="T8" fmla="+- 0 1074 910"/>
                <a:gd name="T9" fmla="*/ T8 w 6381"/>
                <a:gd name="T10" fmla="+- 0 233 220"/>
                <a:gd name="T11" fmla="*/ 233 h 2401"/>
                <a:gd name="T12" fmla="+- 0 1008 910"/>
                <a:gd name="T13" fmla="*/ T12 w 6381"/>
                <a:gd name="T14" fmla="+- 0 267 220"/>
                <a:gd name="T15" fmla="*/ 267 h 2401"/>
                <a:gd name="T16" fmla="+- 0 956 910"/>
                <a:gd name="T17" fmla="*/ T16 w 6381"/>
                <a:gd name="T18" fmla="+- 0 319 220"/>
                <a:gd name="T19" fmla="*/ 319 h 2401"/>
                <a:gd name="T20" fmla="+- 0 922 910"/>
                <a:gd name="T21" fmla="*/ T20 w 6381"/>
                <a:gd name="T22" fmla="+- 0 385 220"/>
                <a:gd name="T23" fmla="*/ 385 h 2401"/>
                <a:gd name="T24" fmla="+- 0 910 910"/>
                <a:gd name="T25" fmla="*/ T24 w 6381"/>
                <a:gd name="T26" fmla="+- 0 460 220"/>
                <a:gd name="T27" fmla="*/ 460 h 2401"/>
                <a:gd name="T28" fmla="+- 0 910 910"/>
                <a:gd name="T29" fmla="*/ T28 w 6381"/>
                <a:gd name="T30" fmla="+- 0 2381 220"/>
                <a:gd name="T31" fmla="*/ 2381 h 2401"/>
                <a:gd name="T32" fmla="+- 0 922 910"/>
                <a:gd name="T33" fmla="*/ T32 w 6381"/>
                <a:gd name="T34" fmla="+- 0 2457 220"/>
                <a:gd name="T35" fmla="*/ 2457 h 2401"/>
                <a:gd name="T36" fmla="+- 0 956 910"/>
                <a:gd name="T37" fmla="*/ T36 w 6381"/>
                <a:gd name="T38" fmla="+- 0 2523 220"/>
                <a:gd name="T39" fmla="*/ 2523 h 2401"/>
                <a:gd name="T40" fmla="+- 0 1008 910"/>
                <a:gd name="T41" fmla="*/ T40 w 6381"/>
                <a:gd name="T42" fmla="+- 0 2575 220"/>
                <a:gd name="T43" fmla="*/ 2575 h 2401"/>
                <a:gd name="T44" fmla="+- 0 1074 910"/>
                <a:gd name="T45" fmla="*/ T44 w 6381"/>
                <a:gd name="T46" fmla="+- 0 2609 220"/>
                <a:gd name="T47" fmla="*/ 2609 h 2401"/>
                <a:gd name="T48" fmla="+- 0 1150 910"/>
                <a:gd name="T49" fmla="*/ T48 w 6381"/>
                <a:gd name="T50" fmla="+- 0 2621 220"/>
                <a:gd name="T51" fmla="*/ 2621 h 2401"/>
                <a:gd name="T52" fmla="+- 0 7051 910"/>
                <a:gd name="T53" fmla="*/ T52 w 6381"/>
                <a:gd name="T54" fmla="+- 0 2621 220"/>
                <a:gd name="T55" fmla="*/ 2621 h 2401"/>
                <a:gd name="T56" fmla="+- 0 7127 910"/>
                <a:gd name="T57" fmla="*/ T56 w 6381"/>
                <a:gd name="T58" fmla="+- 0 2609 220"/>
                <a:gd name="T59" fmla="*/ 2609 h 2401"/>
                <a:gd name="T60" fmla="+- 0 7192 910"/>
                <a:gd name="T61" fmla="*/ T60 w 6381"/>
                <a:gd name="T62" fmla="+- 0 2575 220"/>
                <a:gd name="T63" fmla="*/ 2575 h 2401"/>
                <a:gd name="T64" fmla="+- 0 7244 910"/>
                <a:gd name="T65" fmla="*/ T64 w 6381"/>
                <a:gd name="T66" fmla="+- 0 2523 220"/>
                <a:gd name="T67" fmla="*/ 2523 h 2401"/>
                <a:gd name="T68" fmla="+- 0 7278 910"/>
                <a:gd name="T69" fmla="*/ T68 w 6381"/>
                <a:gd name="T70" fmla="+- 0 2457 220"/>
                <a:gd name="T71" fmla="*/ 2457 h 2401"/>
                <a:gd name="T72" fmla="+- 0 7291 910"/>
                <a:gd name="T73" fmla="*/ T72 w 6381"/>
                <a:gd name="T74" fmla="+- 0 2381 220"/>
                <a:gd name="T75" fmla="*/ 2381 h 2401"/>
                <a:gd name="T76" fmla="+- 0 7291 910"/>
                <a:gd name="T77" fmla="*/ T76 w 6381"/>
                <a:gd name="T78" fmla="+- 0 460 220"/>
                <a:gd name="T79" fmla="*/ 460 h 2401"/>
                <a:gd name="T80" fmla="+- 0 7278 910"/>
                <a:gd name="T81" fmla="*/ T80 w 6381"/>
                <a:gd name="T82" fmla="+- 0 385 220"/>
                <a:gd name="T83" fmla="*/ 385 h 2401"/>
                <a:gd name="T84" fmla="+- 0 7244 910"/>
                <a:gd name="T85" fmla="*/ T84 w 6381"/>
                <a:gd name="T86" fmla="+- 0 319 220"/>
                <a:gd name="T87" fmla="*/ 319 h 2401"/>
                <a:gd name="T88" fmla="+- 0 7192 910"/>
                <a:gd name="T89" fmla="*/ T88 w 6381"/>
                <a:gd name="T90" fmla="+- 0 267 220"/>
                <a:gd name="T91" fmla="*/ 267 h 2401"/>
                <a:gd name="T92" fmla="+- 0 7127 910"/>
                <a:gd name="T93" fmla="*/ T92 w 6381"/>
                <a:gd name="T94" fmla="+- 0 233 220"/>
                <a:gd name="T95" fmla="*/ 233 h 2401"/>
                <a:gd name="T96" fmla="+- 0 7051 910"/>
                <a:gd name="T97" fmla="*/ T96 w 6381"/>
                <a:gd name="T98" fmla="+- 0 220 220"/>
                <a:gd name="T99" fmla="*/ 220 h 24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81" h="2401">
                  <a:moveTo>
                    <a:pt x="6141" y="0"/>
                  </a:moveTo>
                  <a:lnTo>
                    <a:pt x="240" y="0"/>
                  </a:ln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2161"/>
                  </a:lnTo>
                  <a:lnTo>
                    <a:pt x="12" y="2237"/>
                  </a:lnTo>
                  <a:lnTo>
                    <a:pt x="46" y="2303"/>
                  </a:lnTo>
                  <a:lnTo>
                    <a:pt x="98" y="2355"/>
                  </a:lnTo>
                  <a:lnTo>
                    <a:pt x="164" y="2389"/>
                  </a:lnTo>
                  <a:lnTo>
                    <a:pt x="240" y="2401"/>
                  </a:lnTo>
                  <a:lnTo>
                    <a:pt x="6141" y="2401"/>
                  </a:lnTo>
                  <a:lnTo>
                    <a:pt x="6217" y="2389"/>
                  </a:lnTo>
                  <a:lnTo>
                    <a:pt x="6282" y="2355"/>
                  </a:lnTo>
                  <a:lnTo>
                    <a:pt x="6334" y="2303"/>
                  </a:lnTo>
                  <a:lnTo>
                    <a:pt x="6368" y="2237"/>
                  </a:lnTo>
                  <a:lnTo>
                    <a:pt x="6381" y="2161"/>
                  </a:lnTo>
                  <a:lnTo>
                    <a:pt x="6381" y="240"/>
                  </a:lnTo>
                  <a:lnTo>
                    <a:pt x="6368" y="165"/>
                  </a:lnTo>
                  <a:lnTo>
                    <a:pt x="6334" y="99"/>
                  </a:lnTo>
                  <a:lnTo>
                    <a:pt x="6282" y="47"/>
                  </a:lnTo>
                  <a:lnTo>
                    <a:pt x="6217" y="13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rgbClr val="E6D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37A85AA7-CC24-78F1-4EE7-5A11AFBE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20"/>
              <a:ext cx="6381" cy="2401"/>
            </a:xfrm>
            <a:custGeom>
              <a:avLst/>
              <a:gdLst>
                <a:gd name="T0" fmla="+- 0 1150 910"/>
                <a:gd name="T1" fmla="*/ T0 w 6381"/>
                <a:gd name="T2" fmla="+- 0 220 220"/>
                <a:gd name="T3" fmla="*/ 220 h 2401"/>
                <a:gd name="T4" fmla="+- 0 1074 910"/>
                <a:gd name="T5" fmla="*/ T4 w 6381"/>
                <a:gd name="T6" fmla="+- 0 233 220"/>
                <a:gd name="T7" fmla="*/ 233 h 2401"/>
                <a:gd name="T8" fmla="+- 0 1008 910"/>
                <a:gd name="T9" fmla="*/ T8 w 6381"/>
                <a:gd name="T10" fmla="+- 0 267 220"/>
                <a:gd name="T11" fmla="*/ 267 h 2401"/>
                <a:gd name="T12" fmla="+- 0 956 910"/>
                <a:gd name="T13" fmla="*/ T12 w 6381"/>
                <a:gd name="T14" fmla="+- 0 319 220"/>
                <a:gd name="T15" fmla="*/ 319 h 2401"/>
                <a:gd name="T16" fmla="+- 0 922 910"/>
                <a:gd name="T17" fmla="*/ T16 w 6381"/>
                <a:gd name="T18" fmla="+- 0 385 220"/>
                <a:gd name="T19" fmla="*/ 385 h 2401"/>
                <a:gd name="T20" fmla="+- 0 910 910"/>
                <a:gd name="T21" fmla="*/ T20 w 6381"/>
                <a:gd name="T22" fmla="+- 0 460 220"/>
                <a:gd name="T23" fmla="*/ 460 h 2401"/>
                <a:gd name="T24" fmla="+- 0 910 910"/>
                <a:gd name="T25" fmla="*/ T24 w 6381"/>
                <a:gd name="T26" fmla="+- 0 2381 220"/>
                <a:gd name="T27" fmla="*/ 2381 h 2401"/>
                <a:gd name="T28" fmla="+- 0 922 910"/>
                <a:gd name="T29" fmla="*/ T28 w 6381"/>
                <a:gd name="T30" fmla="+- 0 2457 220"/>
                <a:gd name="T31" fmla="*/ 2457 h 2401"/>
                <a:gd name="T32" fmla="+- 0 956 910"/>
                <a:gd name="T33" fmla="*/ T32 w 6381"/>
                <a:gd name="T34" fmla="+- 0 2523 220"/>
                <a:gd name="T35" fmla="*/ 2523 h 2401"/>
                <a:gd name="T36" fmla="+- 0 1008 910"/>
                <a:gd name="T37" fmla="*/ T36 w 6381"/>
                <a:gd name="T38" fmla="+- 0 2575 220"/>
                <a:gd name="T39" fmla="*/ 2575 h 2401"/>
                <a:gd name="T40" fmla="+- 0 1074 910"/>
                <a:gd name="T41" fmla="*/ T40 w 6381"/>
                <a:gd name="T42" fmla="+- 0 2609 220"/>
                <a:gd name="T43" fmla="*/ 2609 h 2401"/>
                <a:gd name="T44" fmla="+- 0 1150 910"/>
                <a:gd name="T45" fmla="*/ T44 w 6381"/>
                <a:gd name="T46" fmla="+- 0 2621 220"/>
                <a:gd name="T47" fmla="*/ 2621 h 2401"/>
                <a:gd name="T48" fmla="+- 0 7051 910"/>
                <a:gd name="T49" fmla="*/ T48 w 6381"/>
                <a:gd name="T50" fmla="+- 0 2621 220"/>
                <a:gd name="T51" fmla="*/ 2621 h 2401"/>
                <a:gd name="T52" fmla="+- 0 7127 910"/>
                <a:gd name="T53" fmla="*/ T52 w 6381"/>
                <a:gd name="T54" fmla="+- 0 2609 220"/>
                <a:gd name="T55" fmla="*/ 2609 h 2401"/>
                <a:gd name="T56" fmla="+- 0 7192 910"/>
                <a:gd name="T57" fmla="*/ T56 w 6381"/>
                <a:gd name="T58" fmla="+- 0 2575 220"/>
                <a:gd name="T59" fmla="*/ 2575 h 2401"/>
                <a:gd name="T60" fmla="+- 0 7244 910"/>
                <a:gd name="T61" fmla="*/ T60 w 6381"/>
                <a:gd name="T62" fmla="+- 0 2523 220"/>
                <a:gd name="T63" fmla="*/ 2523 h 2401"/>
                <a:gd name="T64" fmla="+- 0 7278 910"/>
                <a:gd name="T65" fmla="*/ T64 w 6381"/>
                <a:gd name="T66" fmla="+- 0 2457 220"/>
                <a:gd name="T67" fmla="*/ 2457 h 2401"/>
                <a:gd name="T68" fmla="+- 0 7291 910"/>
                <a:gd name="T69" fmla="*/ T68 w 6381"/>
                <a:gd name="T70" fmla="+- 0 2381 220"/>
                <a:gd name="T71" fmla="*/ 2381 h 2401"/>
                <a:gd name="T72" fmla="+- 0 7291 910"/>
                <a:gd name="T73" fmla="*/ T72 w 6381"/>
                <a:gd name="T74" fmla="+- 0 460 220"/>
                <a:gd name="T75" fmla="*/ 460 h 2401"/>
                <a:gd name="T76" fmla="+- 0 7278 910"/>
                <a:gd name="T77" fmla="*/ T76 w 6381"/>
                <a:gd name="T78" fmla="+- 0 385 220"/>
                <a:gd name="T79" fmla="*/ 385 h 2401"/>
                <a:gd name="T80" fmla="+- 0 7244 910"/>
                <a:gd name="T81" fmla="*/ T80 w 6381"/>
                <a:gd name="T82" fmla="+- 0 319 220"/>
                <a:gd name="T83" fmla="*/ 319 h 2401"/>
                <a:gd name="T84" fmla="+- 0 7192 910"/>
                <a:gd name="T85" fmla="*/ T84 w 6381"/>
                <a:gd name="T86" fmla="+- 0 267 220"/>
                <a:gd name="T87" fmla="*/ 267 h 2401"/>
                <a:gd name="T88" fmla="+- 0 7127 910"/>
                <a:gd name="T89" fmla="*/ T88 w 6381"/>
                <a:gd name="T90" fmla="+- 0 233 220"/>
                <a:gd name="T91" fmla="*/ 233 h 2401"/>
                <a:gd name="T92" fmla="+- 0 7051 910"/>
                <a:gd name="T93" fmla="*/ T92 w 6381"/>
                <a:gd name="T94" fmla="+- 0 220 220"/>
                <a:gd name="T95" fmla="*/ 220 h 2401"/>
                <a:gd name="T96" fmla="+- 0 1150 910"/>
                <a:gd name="T97" fmla="*/ T96 w 6381"/>
                <a:gd name="T98" fmla="+- 0 220 220"/>
                <a:gd name="T99" fmla="*/ 220 h 24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81" h="2401">
                  <a:moveTo>
                    <a:pt x="240" y="0"/>
                  </a:move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2161"/>
                  </a:lnTo>
                  <a:lnTo>
                    <a:pt x="12" y="2237"/>
                  </a:lnTo>
                  <a:lnTo>
                    <a:pt x="46" y="2303"/>
                  </a:lnTo>
                  <a:lnTo>
                    <a:pt x="98" y="2355"/>
                  </a:lnTo>
                  <a:lnTo>
                    <a:pt x="164" y="2389"/>
                  </a:lnTo>
                  <a:lnTo>
                    <a:pt x="240" y="2401"/>
                  </a:lnTo>
                  <a:lnTo>
                    <a:pt x="6141" y="2401"/>
                  </a:lnTo>
                  <a:lnTo>
                    <a:pt x="6217" y="2389"/>
                  </a:lnTo>
                  <a:lnTo>
                    <a:pt x="6282" y="2355"/>
                  </a:lnTo>
                  <a:lnTo>
                    <a:pt x="6334" y="2303"/>
                  </a:lnTo>
                  <a:lnTo>
                    <a:pt x="6368" y="2237"/>
                  </a:lnTo>
                  <a:lnTo>
                    <a:pt x="6381" y="2161"/>
                  </a:lnTo>
                  <a:lnTo>
                    <a:pt x="6381" y="240"/>
                  </a:lnTo>
                  <a:lnTo>
                    <a:pt x="6368" y="165"/>
                  </a:lnTo>
                  <a:lnTo>
                    <a:pt x="6334" y="99"/>
                  </a:lnTo>
                  <a:lnTo>
                    <a:pt x="6282" y="47"/>
                  </a:lnTo>
                  <a:lnTo>
                    <a:pt x="6217" y="13"/>
                  </a:lnTo>
                  <a:lnTo>
                    <a:pt x="6141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6C3C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E0CDE81-8C05-9892-416E-545F27255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42"/>
              <a:ext cx="5999" cy="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1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1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</a:rPr>
                <a:t>Każdy moment jest dobry</a:t>
              </a:r>
              <a:r>
                <a:rPr kumimoji="0" lang="pl-PL" altLang="pl-PL" sz="16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</a:rPr>
                <a:t>, aby zacząć rozmawiać o aktywnościach i działaniach, jakie dziecko podejmuje w sieci. Wchodząc do cyfrowego świata swoich podopiecznych, możesz nie tylko się do nich zbliżyć, ale jednocześnie przekazać im wiedzę i wskazówki, z których będą mogli skorzystać. Rola nauczyciela i mentora może być trudna i z pewnością wymaga cierpliwości. Jest jednak niezwykle ważne, aby szczerze i otwarcie rozmawiać z uczniami, nawet o tematach trudnych, czasem też wstydliwych.</a:t>
              </a: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76DEF42E-A184-BEB2-D019-E4C01B879BEF}"/>
              </a:ext>
            </a:extLst>
          </p:cNvPr>
          <p:cNvGrpSpPr>
            <a:grpSpLocks/>
          </p:cNvGrpSpPr>
          <p:nvPr/>
        </p:nvGrpSpPr>
        <p:grpSpPr bwMode="auto">
          <a:xfrm>
            <a:off x="344104" y="120499"/>
            <a:ext cx="7212834" cy="3272495"/>
            <a:chOff x="1149" y="240"/>
            <a:chExt cx="6401" cy="2421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9A528F6-47D9-DB1D-0F69-22A7B9239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" y="249"/>
              <a:ext cx="6381" cy="2401"/>
            </a:xfrm>
            <a:custGeom>
              <a:avLst/>
              <a:gdLst>
                <a:gd name="T0" fmla="+- 0 7300 1159"/>
                <a:gd name="T1" fmla="*/ T0 w 6381"/>
                <a:gd name="T2" fmla="+- 0 250 250"/>
                <a:gd name="T3" fmla="*/ 250 h 2401"/>
                <a:gd name="T4" fmla="+- 0 1399 1159"/>
                <a:gd name="T5" fmla="*/ T4 w 6381"/>
                <a:gd name="T6" fmla="+- 0 250 250"/>
                <a:gd name="T7" fmla="*/ 250 h 2401"/>
                <a:gd name="T8" fmla="+- 0 1324 1159"/>
                <a:gd name="T9" fmla="*/ T8 w 6381"/>
                <a:gd name="T10" fmla="+- 0 262 250"/>
                <a:gd name="T11" fmla="*/ 262 h 2401"/>
                <a:gd name="T12" fmla="+- 0 1258 1159"/>
                <a:gd name="T13" fmla="*/ T12 w 6381"/>
                <a:gd name="T14" fmla="+- 0 296 250"/>
                <a:gd name="T15" fmla="*/ 296 h 2401"/>
                <a:gd name="T16" fmla="+- 0 1206 1159"/>
                <a:gd name="T17" fmla="*/ T16 w 6381"/>
                <a:gd name="T18" fmla="+- 0 348 250"/>
                <a:gd name="T19" fmla="*/ 348 h 2401"/>
                <a:gd name="T20" fmla="+- 0 1172 1159"/>
                <a:gd name="T21" fmla="*/ T20 w 6381"/>
                <a:gd name="T22" fmla="+- 0 414 250"/>
                <a:gd name="T23" fmla="*/ 414 h 2401"/>
                <a:gd name="T24" fmla="+- 0 1159 1159"/>
                <a:gd name="T25" fmla="*/ T24 w 6381"/>
                <a:gd name="T26" fmla="+- 0 490 250"/>
                <a:gd name="T27" fmla="*/ 490 h 2401"/>
                <a:gd name="T28" fmla="+- 0 1159 1159"/>
                <a:gd name="T29" fmla="*/ T28 w 6381"/>
                <a:gd name="T30" fmla="+- 0 2410 250"/>
                <a:gd name="T31" fmla="*/ 2410 h 2401"/>
                <a:gd name="T32" fmla="+- 0 1172 1159"/>
                <a:gd name="T33" fmla="*/ T32 w 6381"/>
                <a:gd name="T34" fmla="+- 0 2486 250"/>
                <a:gd name="T35" fmla="*/ 2486 h 2401"/>
                <a:gd name="T36" fmla="+- 0 1206 1159"/>
                <a:gd name="T37" fmla="*/ T36 w 6381"/>
                <a:gd name="T38" fmla="+- 0 2552 250"/>
                <a:gd name="T39" fmla="*/ 2552 h 2401"/>
                <a:gd name="T40" fmla="+- 0 1258 1159"/>
                <a:gd name="T41" fmla="*/ T40 w 6381"/>
                <a:gd name="T42" fmla="+- 0 2604 250"/>
                <a:gd name="T43" fmla="*/ 2604 h 2401"/>
                <a:gd name="T44" fmla="+- 0 1324 1159"/>
                <a:gd name="T45" fmla="*/ T44 w 6381"/>
                <a:gd name="T46" fmla="+- 0 2638 250"/>
                <a:gd name="T47" fmla="*/ 2638 h 2401"/>
                <a:gd name="T48" fmla="+- 0 1399 1159"/>
                <a:gd name="T49" fmla="*/ T48 w 6381"/>
                <a:gd name="T50" fmla="+- 0 2650 250"/>
                <a:gd name="T51" fmla="*/ 2650 h 2401"/>
                <a:gd name="T52" fmla="+- 0 7300 1159"/>
                <a:gd name="T53" fmla="*/ T52 w 6381"/>
                <a:gd name="T54" fmla="+- 0 2650 250"/>
                <a:gd name="T55" fmla="*/ 2650 h 2401"/>
                <a:gd name="T56" fmla="+- 0 7376 1159"/>
                <a:gd name="T57" fmla="*/ T56 w 6381"/>
                <a:gd name="T58" fmla="+- 0 2638 250"/>
                <a:gd name="T59" fmla="*/ 2638 h 2401"/>
                <a:gd name="T60" fmla="+- 0 7442 1159"/>
                <a:gd name="T61" fmla="*/ T60 w 6381"/>
                <a:gd name="T62" fmla="+- 0 2604 250"/>
                <a:gd name="T63" fmla="*/ 2604 h 2401"/>
                <a:gd name="T64" fmla="+- 0 7494 1159"/>
                <a:gd name="T65" fmla="*/ T64 w 6381"/>
                <a:gd name="T66" fmla="+- 0 2552 250"/>
                <a:gd name="T67" fmla="*/ 2552 h 2401"/>
                <a:gd name="T68" fmla="+- 0 7528 1159"/>
                <a:gd name="T69" fmla="*/ T68 w 6381"/>
                <a:gd name="T70" fmla="+- 0 2486 250"/>
                <a:gd name="T71" fmla="*/ 2486 h 2401"/>
                <a:gd name="T72" fmla="+- 0 7540 1159"/>
                <a:gd name="T73" fmla="*/ T72 w 6381"/>
                <a:gd name="T74" fmla="+- 0 2410 250"/>
                <a:gd name="T75" fmla="*/ 2410 h 2401"/>
                <a:gd name="T76" fmla="+- 0 7540 1159"/>
                <a:gd name="T77" fmla="*/ T76 w 6381"/>
                <a:gd name="T78" fmla="+- 0 490 250"/>
                <a:gd name="T79" fmla="*/ 490 h 2401"/>
                <a:gd name="T80" fmla="+- 0 7528 1159"/>
                <a:gd name="T81" fmla="*/ T80 w 6381"/>
                <a:gd name="T82" fmla="+- 0 414 250"/>
                <a:gd name="T83" fmla="*/ 414 h 2401"/>
                <a:gd name="T84" fmla="+- 0 7494 1159"/>
                <a:gd name="T85" fmla="*/ T84 w 6381"/>
                <a:gd name="T86" fmla="+- 0 348 250"/>
                <a:gd name="T87" fmla="*/ 348 h 2401"/>
                <a:gd name="T88" fmla="+- 0 7442 1159"/>
                <a:gd name="T89" fmla="*/ T88 w 6381"/>
                <a:gd name="T90" fmla="+- 0 296 250"/>
                <a:gd name="T91" fmla="*/ 296 h 2401"/>
                <a:gd name="T92" fmla="+- 0 7376 1159"/>
                <a:gd name="T93" fmla="*/ T92 w 6381"/>
                <a:gd name="T94" fmla="+- 0 262 250"/>
                <a:gd name="T95" fmla="*/ 262 h 2401"/>
                <a:gd name="T96" fmla="+- 0 7300 1159"/>
                <a:gd name="T97" fmla="*/ T96 w 6381"/>
                <a:gd name="T98" fmla="+- 0 250 250"/>
                <a:gd name="T99" fmla="*/ 250 h 24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81" h="2401">
                  <a:moveTo>
                    <a:pt x="6141" y="0"/>
                  </a:moveTo>
                  <a:lnTo>
                    <a:pt x="240" y="0"/>
                  </a:lnTo>
                  <a:lnTo>
                    <a:pt x="165" y="12"/>
                  </a:lnTo>
                  <a:lnTo>
                    <a:pt x="99" y="46"/>
                  </a:lnTo>
                  <a:lnTo>
                    <a:pt x="47" y="98"/>
                  </a:lnTo>
                  <a:lnTo>
                    <a:pt x="13" y="164"/>
                  </a:lnTo>
                  <a:lnTo>
                    <a:pt x="0" y="240"/>
                  </a:lnTo>
                  <a:lnTo>
                    <a:pt x="0" y="2160"/>
                  </a:lnTo>
                  <a:lnTo>
                    <a:pt x="13" y="2236"/>
                  </a:lnTo>
                  <a:lnTo>
                    <a:pt x="47" y="2302"/>
                  </a:lnTo>
                  <a:lnTo>
                    <a:pt x="99" y="2354"/>
                  </a:lnTo>
                  <a:lnTo>
                    <a:pt x="165" y="2388"/>
                  </a:lnTo>
                  <a:lnTo>
                    <a:pt x="240" y="2400"/>
                  </a:lnTo>
                  <a:lnTo>
                    <a:pt x="6141" y="2400"/>
                  </a:lnTo>
                  <a:lnTo>
                    <a:pt x="6217" y="2388"/>
                  </a:lnTo>
                  <a:lnTo>
                    <a:pt x="6283" y="2354"/>
                  </a:lnTo>
                  <a:lnTo>
                    <a:pt x="6335" y="2302"/>
                  </a:lnTo>
                  <a:lnTo>
                    <a:pt x="6369" y="2236"/>
                  </a:lnTo>
                  <a:lnTo>
                    <a:pt x="6381" y="2160"/>
                  </a:lnTo>
                  <a:lnTo>
                    <a:pt x="6381" y="240"/>
                  </a:lnTo>
                  <a:lnTo>
                    <a:pt x="6369" y="164"/>
                  </a:lnTo>
                  <a:lnTo>
                    <a:pt x="6335" y="98"/>
                  </a:lnTo>
                  <a:lnTo>
                    <a:pt x="6283" y="46"/>
                  </a:lnTo>
                  <a:lnTo>
                    <a:pt x="6217" y="12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rgbClr val="E6D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354D039-8C42-DAFA-E1C5-E4EAED4A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" y="249"/>
              <a:ext cx="6381" cy="2401"/>
            </a:xfrm>
            <a:custGeom>
              <a:avLst/>
              <a:gdLst>
                <a:gd name="T0" fmla="+- 0 1399 1159"/>
                <a:gd name="T1" fmla="*/ T0 w 6381"/>
                <a:gd name="T2" fmla="+- 0 250 250"/>
                <a:gd name="T3" fmla="*/ 250 h 2401"/>
                <a:gd name="T4" fmla="+- 0 1324 1159"/>
                <a:gd name="T5" fmla="*/ T4 w 6381"/>
                <a:gd name="T6" fmla="+- 0 262 250"/>
                <a:gd name="T7" fmla="*/ 262 h 2401"/>
                <a:gd name="T8" fmla="+- 0 1258 1159"/>
                <a:gd name="T9" fmla="*/ T8 w 6381"/>
                <a:gd name="T10" fmla="+- 0 296 250"/>
                <a:gd name="T11" fmla="*/ 296 h 2401"/>
                <a:gd name="T12" fmla="+- 0 1206 1159"/>
                <a:gd name="T13" fmla="*/ T12 w 6381"/>
                <a:gd name="T14" fmla="+- 0 348 250"/>
                <a:gd name="T15" fmla="*/ 348 h 2401"/>
                <a:gd name="T16" fmla="+- 0 1172 1159"/>
                <a:gd name="T17" fmla="*/ T16 w 6381"/>
                <a:gd name="T18" fmla="+- 0 414 250"/>
                <a:gd name="T19" fmla="*/ 414 h 2401"/>
                <a:gd name="T20" fmla="+- 0 1159 1159"/>
                <a:gd name="T21" fmla="*/ T20 w 6381"/>
                <a:gd name="T22" fmla="+- 0 490 250"/>
                <a:gd name="T23" fmla="*/ 490 h 2401"/>
                <a:gd name="T24" fmla="+- 0 1159 1159"/>
                <a:gd name="T25" fmla="*/ T24 w 6381"/>
                <a:gd name="T26" fmla="+- 0 2410 250"/>
                <a:gd name="T27" fmla="*/ 2410 h 2401"/>
                <a:gd name="T28" fmla="+- 0 1172 1159"/>
                <a:gd name="T29" fmla="*/ T28 w 6381"/>
                <a:gd name="T30" fmla="+- 0 2486 250"/>
                <a:gd name="T31" fmla="*/ 2486 h 2401"/>
                <a:gd name="T32" fmla="+- 0 1206 1159"/>
                <a:gd name="T33" fmla="*/ T32 w 6381"/>
                <a:gd name="T34" fmla="+- 0 2552 250"/>
                <a:gd name="T35" fmla="*/ 2552 h 2401"/>
                <a:gd name="T36" fmla="+- 0 1258 1159"/>
                <a:gd name="T37" fmla="*/ T36 w 6381"/>
                <a:gd name="T38" fmla="+- 0 2604 250"/>
                <a:gd name="T39" fmla="*/ 2604 h 2401"/>
                <a:gd name="T40" fmla="+- 0 1324 1159"/>
                <a:gd name="T41" fmla="*/ T40 w 6381"/>
                <a:gd name="T42" fmla="+- 0 2638 250"/>
                <a:gd name="T43" fmla="*/ 2638 h 2401"/>
                <a:gd name="T44" fmla="+- 0 1399 1159"/>
                <a:gd name="T45" fmla="*/ T44 w 6381"/>
                <a:gd name="T46" fmla="+- 0 2650 250"/>
                <a:gd name="T47" fmla="*/ 2650 h 2401"/>
                <a:gd name="T48" fmla="+- 0 7300 1159"/>
                <a:gd name="T49" fmla="*/ T48 w 6381"/>
                <a:gd name="T50" fmla="+- 0 2650 250"/>
                <a:gd name="T51" fmla="*/ 2650 h 2401"/>
                <a:gd name="T52" fmla="+- 0 7376 1159"/>
                <a:gd name="T53" fmla="*/ T52 w 6381"/>
                <a:gd name="T54" fmla="+- 0 2638 250"/>
                <a:gd name="T55" fmla="*/ 2638 h 2401"/>
                <a:gd name="T56" fmla="+- 0 7442 1159"/>
                <a:gd name="T57" fmla="*/ T56 w 6381"/>
                <a:gd name="T58" fmla="+- 0 2604 250"/>
                <a:gd name="T59" fmla="*/ 2604 h 2401"/>
                <a:gd name="T60" fmla="+- 0 7494 1159"/>
                <a:gd name="T61" fmla="*/ T60 w 6381"/>
                <a:gd name="T62" fmla="+- 0 2552 250"/>
                <a:gd name="T63" fmla="*/ 2552 h 2401"/>
                <a:gd name="T64" fmla="+- 0 7528 1159"/>
                <a:gd name="T65" fmla="*/ T64 w 6381"/>
                <a:gd name="T66" fmla="+- 0 2486 250"/>
                <a:gd name="T67" fmla="*/ 2486 h 2401"/>
                <a:gd name="T68" fmla="+- 0 7540 1159"/>
                <a:gd name="T69" fmla="*/ T68 w 6381"/>
                <a:gd name="T70" fmla="+- 0 2410 250"/>
                <a:gd name="T71" fmla="*/ 2410 h 2401"/>
                <a:gd name="T72" fmla="+- 0 7540 1159"/>
                <a:gd name="T73" fmla="*/ T72 w 6381"/>
                <a:gd name="T74" fmla="+- 0 490 250"/>
                <a:gd name="T75" fmla="*/ 490 h 2401"/>
                <a:gd name="T76" fmla="+- 0 7528 1159"/>
                <a:gd name="T77" fmla="*/ T76 w 6381"/>
                <a:gd name="T78" fmla="+- 0 414 250"/>
                <a:gd name="T79" fmla="*/ 414 h 2401"/>
                <a:gd name="T80" fmla="+- 0 7494 1159"/>
                <a:gd name="T81" fmla="*/ T80 w 6381"/>
                <a:gd name="T82" fmla="+- 0 348 250"/>
                <a:gd name="T83" fmla="*/ 348 h 2401"/>
                <a:gd name="T84" fmla="+- 0 7442 1159"/>
                <a:gd name="T85" fmla="*/ T84 w 6381"/>
                <a:gd name="T86" fmla="+- 0 296 250"/>
                <a:gd name="T87" fmla="*/ 296 h 2401"/>
                <a:gd name="T88" fmla="+- 0 7376 1159"/>
                <a:gd name="T89" fmla="*/ T88 w 6381"/>
                <a:gd name="T90" fmla="+- 0 262 250"/>
                <a:gd name="T91" fmla="*/ 262 h 2401"/>
                <a:gd name="T92" fmla="+- 0 7300 1159"/>
                <a:gd name="T93" fmla="*/ T92 w 6381"/>
                <a:gd name="T94" fmla="+- 0 250 250"/>
                <a:gd name="T95" fmla="*/ 250 h 2401"/>
                <a:gd name="T96" fmla="+- 0 1399 1159"/>
                <a:gd name="T97" fmla="*/ T96 w 6381"/>
                <a:gd name="T98" fmla="+- 0 250 250"/>
                <a:gd name="T99" fmla="*/ 250 h 24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81" h="2401">
                  <a:moveTo>
                    <a:pt x="240" y="0"/>
                  </a:moveTo>
                  <a:lnTo>
                    <a:pt x="165" y="12"/>
                  </a:lnTo>
                  <a:lnTo>
                    <a:pt x="99" y="46"/>
                  </a:lnTo>
                  <a:lnTo>
                    <a:pt x="47" y="98"/>
                  </a:lnTo>
                  <a:lnTo>
                    <a:pt x="13" y="164"/>
                  </a:lnTo>
                  <a:lnTo>
                    <a:pt x="0" y="240"/>
                  </a:lnTo>
                  <a:lnTo>
                    <a:pt x="0" y="2160"/>
                  </a:lnTo>
                  <a:lnTo>
                    <a:pt x="13" y="2236"/>
                  </a:lnTo>
                  <a:lnTo>
                    <a:pt x="47" y="2302"/>
                  </a:lnTo>
                  <a:lnTo>
                    <a:pt x="99" y="2354"/>
                  </a:lnTo>
                  <a:lnTo>
                    <a:pt x="165" y="2388"/>
                  </a:lnTo>
                  <a:lnTo>
                    <a:pt x="240" y="2400"/>
                  </a:lnTo>
                  <a:lnTo>
                    <a:pt x="6141" y="2400"/>
                  </a:lnTo>
                  <a:lnTo>
                    <a:pt x="6217" y="2388"/>
                  </a:lnTo>
                  <a:lnTo>
                    <a:pt x="6283" y="2354"/>
                  </a:lnTo>
                  <a:lnTo>
                    <a:pt x="6335" y="2302"/>
                  </a:lnTo>
                  <a:lnTo>
                    <a:pt x="6369" y="2236"/>
                  </a:lnTo>
                  <a:lnTo>
                    <a:pt x="6381" y="2160"/>
                  </a:lnTo>
                  <a:lnTo>
                    <a:pt x="6381" y="240"/>
                  </a:lnTo>
                  <a:lnTo>
                    <a:pt x="6369" y="164"/>
                  </a:lnTo>
                  <a:lnTo>
                    <a:pt x="6335" y="98"/>
                  </a:lnTo>
                  <a:lnTo>
                    <a:pt x="6283" y="46"/>
                  </a:lnTo>
                  <a:lnTo>
                    <a:pt x="6217" y="12"/>
                  </a:lnTo>
                  <a:lnTo>
                    <a:pt x="6141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6C3C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E46BA181-B718-C634-C3D5-04CBEE7D3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" y="239"/>
              <a:ext cx="6401" cy="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9BBE8C8-4C9F-B9C2-B78C-69602AE3045C}"/>
              </a:ext>
            </a:extLst>
          </p:cNvPr>
          <p:cNvSpPr txBox="1"/>
          <p:nvPr/>
        </p:nvSpPr>
        <p:spPr>
          <a:xfrm>
            <a:off x="524147" y="401177"/>
            <a:ext cx="685274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700" b="1" dirty="0">
                <a:solidFill>
                  <a:schemeClr val="bg2">
                    <a:lumMod val="75000"/>
                  </a:schemeClr>
                </a:solidFill>
              </a:rPr>
              <a:t>Prawo do bycia zapomnianym </a:t>
            </a:r>
            <a:r>
              <a:rPr lang="pl-PL" sz="1700" dirty="0">
                <a:solidFill>
                  <a:schemeClr val="bg2">
                    <a:lumMod val="75000"/>
                  </a:schemeClr>
                </a:solidFill>
              </a:rPr>
              <a:t>to inaczej prawo do usunięcia danych wynikające z unijnego rozporządzenia o ochronie danych osobowych. Gwarantuje, że w uzasadnionych przypadkach konkretne linki mogą zniknąć z wyszukiwarki Google, w związku z czym nie będą mogły być wyszukane przy wpisywaniu jakiekolwiek frazy. Nie możemy sprawić, by konkretne strony internetowe lub wpisy zupełnie zniknęły z sieci, ale możemy wpłynąć na to, by trudniej było je znaleźć. Wypełniając formularz, możemy działać w imieniu swoim lub kogoś innego.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4BDF496B-85C8-6CD6-99B6-684507F5FD60}"/>
              </a:ext>
            </a:extLst>
          </p:cNvPr>
          <p:cNvGrpSpPr>
            <a:grpSpLocks/>
          </p:cNvGrpSpPr>
          <p:nvPr/>
        </p:nvGrpSpPr>
        <p:grpSpPr bwMode="auto">
          <a:xfrm>
            <a:off x="368603" y="4140894"/>
            <a:ext cx="5579417" cy="2075005"/>
            <a:chOff x="1159" y="266"/>
            <a:chExt cx="6593" cy="1696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2CC01C3-2027-B74F-CC96-A6FA24FA5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" y="266"/>
              <a:ext cx="6381" cy="1537"/>
            </a:xfrm>
            <a:custGeom>
              <a:avLst/>
              <a:gdLst>
                <a:gd name="T0" fmla="+- 0 7300 1159"/>
                <a:gd name="T1" fmla="*/ T0 w 6381"/>
                <a:gd name="T2" fmla="+- 0 267 267"/>
                <a:gd name="T3" fmla="*/ 267 h 1537"/>
                <a:gd name="T4" fmla="+- 0 1399 1159"/>
                <a:gd name="T5" fmla="*/ T4 w 6381"/>
                <a:gd name="T6" fmla="+- 0 267 267"/>
                <a:gd name="T7" fmla="*/ 267 h 1537"/>
                <a:gd name="T8" fmla="+- 0 1324 1159"/>
                <a:gd name="T9" fmla="*/ T8 w 6381"/>
                <a:gd name="T10" fmla="+- 0 279 267"/>
                <a:gd name="T11" fmla="*/ 279 h 1537"/>
                <a:gd name="T12" fmla="+- 0 1258 1159"/>
                <a:gd name="T13" fmla="*/ T12 w 6381"/>
                <a:gd name="T14" fmla="+- 0 313 267"/>
                <a:gd name="T15" fmla="*/ 313 h 1537"/>
                <a:gd name="T16" fmla="+- 0 1206 1159"/>
                <a:gd name="T17" fmla="*/ T16 w 6381"/>
                <a:gd name="T18" fmla="+- 0 365 267"/>
                <a:gd name="T19" fmla="*/ 365 h 1537"/>
                <a:gd name="T20" fmla="+- 0 1172 1159"/>
                <a:gd name="T21" fmla="*/ T20 w 6381"/>
                <a:gd name="T22" fmla="+- 0 431 267"/>
                <a:gd name="T23" fmla="*/ 431 h 1537"/>
                <a:gd name="T24" fmla="+- 0 1159 1159"/>
                <a:gd name="T25" fmla="*/ T24 w 6381"/>
                <a:gd name="T26" fmla="+- 0 507 267"/>
                <a:gd name="T27" fmla="*/ 507 h 1537"/>
                <a:gd name="T28" fmla="+- 0 1159 1159"/>
                <a:gd name="T29" fmla="*/ T28 w 6381"/>
                <a:gd name="T30" fmla="+- 0 1563 267"/>
                <a:gd name="T31" fmla="*/ 1563 h 1537"/>
                <a:gd name="T32" fmla="+- 0 1172 1159"/>
                <a:gd name="T33" fmla="*/ T32 w 6381"/>
                <a:gd name="T34" fmla="+- 0 1639 267"/>
                <a:gd name="T35" fmla="*/ 1639 h 1537"/>
                <a:gd name="T36" fmla="+- 0 1206 1159"/>
                <a:gd name="T37" fmla="*/ T36 w 6381"/>
                <a:gd name="T38" fmla="+- 0 1705 267"/>
                <a:gd name="T39" fmla="*/ 1705 h 1537"/>
                <a:gd name="T40" fmla="+- 0 1258 1159"/>
                <a:gd name="T41" fmla="*/ T40 w 6381"/>
                <a:gd name="T42" fmla="+- 0 1757 267"/>
                <a:gd name="T43" fmla="*/ 1757 h 1537"/>
                <a:gd name="T44" fmla="+- 0 1324 1159"/>
                <a:gd name="T45" fmla="*/ T44 w 6381"/>
                <a:gd name="T46" fmla="+- 0 1791 267"/>
                <a:gd name="T47" fmla="*/ 1791 h 1537"/>
                <a:gd name="T48" fmla="+- 0 1399 1159"/>
                <a:gd name="T49" fmla="*/ T48 w 6381"/>
                <a:gd name="T50" fmla="+- 0 1803 267"/>
                <a:gd name="T51" fmla="*/ 1803 h 1537"/>
                <a:gd name="T52" fmla="+- 0 7300 1159"/>
                <a:gd name="T53" fmla="*/ T52 w 6381"/>
                <a:gd name="T54" fmla="+- 0 1803 267"/>
                <a:gd name="T55" fmla="*/ 1803 h 1537"/>
                <a:gd name="T56" fmla="+- 0 7376 1159"/>
                <a:gd name="T57" fmla="*/ T56 w 6381"/>
                <a:gd name="T58" fmla="+- 0 1791 267"/>
                <a:gd name="T59" fmla="*/ 1791 h 1537"/>
                <a:gd name="T60" fmla="+- 0 7442 1159"/>
                <a:gd name="T61" fmla="*/ T60 w 6381"/>
                <a:gd name="T62" fmla="+- 0 1757 267"/>
                <a:gd name="T63" fmla="*/ 1757 h 1537"/>
                <a:gd name="T64" fmla="+- 0 7494 1159"/>
                <a:gd name="T65" fmla="*/ T64 w 6381"/>
                <a:gd name="T66" fmla="+- 0 1705 267"/>
                <a:gd name="T67" fmla="*/ 1705 h 1537"/>
                <a:gd name="T68" fmla="+- 0 7528 1159"/>
                <a:gd name="T69" fmla="*/ T68 w 6381"/>
                <a:gd name="T70" fmla="+- 0 1639 267"/>
                <a:gd name="T71" fmla="*/ 1639 h 1537"/>
                <a:gd name="T72" fmla="+- 0 7540 1159"/>
                <a:gd name="T73" fmla="*/ T72 w 6381"/>
                <a:gd name="T74" fmla="+- 0 1563 267"/>
                <a:gd name="T75" fmla="*/ 1563 h 1537"/>
                <a:gd name="T76" fmla="+- 0 7540 1159"/>
                <a:gd name="T77" fmla="*/ T76 w 6381"/>
                <a:gd name="T78" fmla="+- 0 507 267"/>
                <a:gd name="T79" fmla="*/ 507 h 1537"/>
                <a:gd name="T80" fmla="+- 0 7528 1159"/>
                <a:gd name="T81" fmla="*/ T80 w 6381"/>
                <a:gd name="T82" fmla="+- 0 431 267"/>
                <a:gd name="T83" fmla="*/ 431 h 1537"/>
                <a:gd name="T84" fmla="+- 0 7494 1159"/>
                <a:gd name="T85" fmla="*/ T84 w 6381"/>
                <a:gd name="T86" fmla="+- 0 365 267"/>
                <a:gd name="T87" fmla="*/ 365 h 1537"/>
                <a:gd name="T88" fmla="+- 0 7442 1159"/>
                <a:gd name="T89" fmla="*/ T88 w 6381"/>
                <a:gd name="T90" fmla="+- 0 313 267"/>
                <a:gd name="T91" fmla="*/ 313 h 1537"/>
                <a:gd name="T92" fmla="+- 0 7376 1159"/>
                <a:gd name="T93" fmla="*/ T92 w 6381"/>
                <a:gd name="T94" fmla="+- 0 279 267"/>
                <a:gd name="T95" fmla="*/ 279 h 1537"/>
                <a:gd name="T96" fmla="+- 0 7300 1159"/>
                <a:gd name="T97" fmla="*/ T96 w 6381"/>
                <a:gd name="T98" fmla="+- 0 267 267"/>
                <a:gd name="T99" fmla="*/ 267 h 15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81" h="1537">
                  <a:moveTo>
                    <a:pt x="6141" y="0"/>
                  </a:moveTo>
                  <a:lnTo>
                    <a:pt x="240" y="0"/>
                  </a:lnTo>
                  <a:lnTo>
                    <a:pt x="165" y="12"/>
                  </a:lnTo>
                  <a:lnTo>
                    <a:pt x="99" y="46"/>
                  </a:lnTo>
                  <a:lnTo>
                    <a:pt x="47" y="98"/>
                  </a:lnTo>
                  <a:lnTo>
                    <a:pt x="13" y="164"/>
                  </a:lnTo>
                  <a:lnTo>
                    <a:pt x="0" y="240"/>
                  </a:lnTo>
                  <a:lnTo>
                    <a:pt x="0" y="1296"/>
                  </a:lnTo>
                  <a:lnTo>
                    <a:pt x="13" y="1372"/>
                  </a:lnTo>
                  <a:lnTo>
                    <a:pt x="47" y="1438"/>
                  </a:lnTo>
                  <a:lnTo>
                    <a:pt x="99" y="1490"/>
                  </a:lnTo>
                  <a:lnTo>
                    <a:pt x="165" y="1524"/>
                  </a:lnTo>
                  <a:lnTo>
                    <a:pt x="240" y="1536"/>
                  </a:lnTo>
                  <a:lnTo>
                    <a:pt x="6141" y="1536"/>
                  </a:lnTo>
                  <a:lnTo>
                    <a:pt x="6217" y="1524"/>
                  </a:lnTo>
                  <a:lnTo>
                    <a:pt x="6283" y="1490"/>
                  </a:lnTo>
                  <a:lnTo>
                    <a:pt x="6335" y="1438"/>
                  </a:lnTo>
                  <a:lnTo>
                    <a:pt x="6369" y="1372"/>
                  </a:lnTo>
                  <a:lnTo>
                    <a:pt x="6381" y="1296"/>
                  </a:lnTo>
                  <a:lnTo>
                    <a:pt x="6381" y="240"/>
                  </a:lnTo>
                  <a:lnTo>
                    <a:pt x="6369" y="164"/>
                  </a:lnTo>
                  <a:lnTo>
                    <a:pt x="6335" y="98"/>
                  </a:lnTo>
                  <a:lnTo>
                    <a:pt x="6283" y="46"/>
                  </a:lnTo>
                  <a:lnTo>
                    <a:pt x="6217" y="12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rgbClr val="E6D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A4E94A5-74E2-8E93-39D4-CE3A24934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" y="266"/>
              <a:ext cx="6381" cy="1537"/>
            </a:xfrm>
            <a:custGeom>
              <a:avLst/>
              <a:gdLst>
                <a:gd name="T0" fmla="+- 0 1399 1159"/>
                <a:gd name="T1" fmla="*/ T0 w 6381"/>
                <a:gd name="T2" fmla="+- 0 267 267"/>
                <a:gd name="T3" fmla="*/ 267 h 1537"/>
                <a:gd name="T4" fmla="+- 0 1324 1159"/>
                <a:gd name="T5" fmla="*/ T4 w 6381"/>
                <a:gd name="T6" fmla="+- 0 279 267"/>
                <a:gd name="T7" fmla="*/ 279 h 1537"/>
                <a:gd name="T8" fmla="+- 0 1258 1159"/>
                <a:gd name="T9" fmla="*/ T8 w 6381"/>
                <a:gd name="T10" fmla="+- 0 313 267"/>
                <a:gd name="T11" fmla="*/ 313 h 1537"/>
                <a:gd name="T12" fmla="+- 0 1206 1159"/>
                <a:gd name="T13" fmla="*/ T12 w 6381"/>
                <a:gd name="T14" fmla="+- 0 365 267"/>
                <a:gd name="T15" fmla="*/ 365 h 1537"/>
                <a:gd name="T16" fmla="+- 0 1172 1159"/>
                <a:gd name="T17" fmla="*/ T16 w 6381"/>
                <a:gd name="T18" fmla="+- 0 431 267"/>
                <a:gd name="T19" fmla="*/ 431 h 1537"/>
                <a:gd name="T20" fmla="+- 0 1159 1159"/>
                <a:gd name="T21" fmla="*/ T20 w 6381"/>
                <a:gd name="T22" fmla="+- 0 507 267"/>
                <a:gd name="T23" fmla="*/ 507 h 1537"/>
                <a:gd name="T24" fmla="+- 0 1159 1159"/>
                <a:gd name="T25" fmla="*/ T24 w 6381"/>
                <a:gd name="T26" fmla="+- 0 1563 267"/>
                <a:gd name="T27" fmla="*/ 1563 h 1537"/>
                <a:gd name="T28" fmla="+- 0 1172 1159"/>
                <a:gd name="T29" fmla="*/ T28 w 6381"/>
                <a:gd name="T30" fmla="+- 0 1639 267"/>
                <a:gd name="T31" fmla="*/ 1639 h 1537"/>
                <a:gd name="T32" fmla="+- 0 1206 1159"/>
                <a:gd name="T33" fmla="*/ T32 w 6381"/>
                <a:gd name="T34" fmla="+- 0 1705 267"/>
                <a:gd name="T35" fmla="*/ 1705 h 1537"/>
                <a:gd name="T36" fmla="+- 0 1258 1159"/>
                <a:gd name="T37" fmla="*/ T36 w 6381"/>
                <a:gd name="T38" fmla="+- 0 1757 267"/>
                <a:gd name="T39" fmla="*/ 1757 h 1537"/>
                <a:gd name="T40" fmla="+- 0 1324 1159"/>
                <a:gd name="T41" fmla="*/ T40 w 6381"/>
                <a:gd name="T42" fmla="+- 0 1791 267"/>
                <a:gd name="T43" fmla="*/ 1791 h 1537"/>
                <a:gd name="T44" fmla="+- 0 1399 1159"/>
                <a:gd name="T45" fmla="*/ T44 w 6381"/>
                <a:gd name="T46" fmla="+- 0 1803 267"/>
                <a:gd name="T47" fmla="*/ 1803 h 1537"/>
                <a:gd name="T48" fmla="+- 0 7300 1159"/>
                <a:gd name="T49" fmla="*/ T48 w 6381"/>
                <a:gd name="T50" fmla="+- 0 1803 267"/>
                <a:gd name="T51" fmla="*/ 1803 h 1537"/>
                <a:gd name="T52" fmla="+- 0 7376 1159"/>
                <a:gd name="T53" fmla="*/ T52 w 6381"/>
                <a:gd name="T54" fmla="+- 0 1791 267"/>
                <a:gd name="T55" fmla="*/ 1791 h 1537"/>
                <a:gd name="T56" fmla="+- 0 7442 1159"/>
                <a:gd name="T57" fmla="*/ T56 w 6381"/>
                <a:gd name="T58" fmla="+- 0 1757 267"/>
                <a:gd name="T59" fmla="*/ 1757 h 1537"/>
                <a:gd name="T60" fmla="+- 0 7494 1159"/>
                <a:gd name="T61" fmla="*/ T60 w 6381"/>
                <a:gd name="T62" fmla="+- 0 1705 267"/>
                <a:gd name="T63" fmla="*/ 1705 h 1537"/>
                <a:gd name="T64" fmla="+- 0 7528 1159"/>
                <a:gd name="T65" fmla="*/ T64 w 6381"/>
                <a:gd name="T66" fmla="+- 0 1639 267"/>
                <a:gd name="T67" fmla="*/ 1639 h 1537"/>
                <a:gd name="T68" fmla="+- 0 7540 1159"/>
                <a:gd name="T69" fmla="*/ T68 w 6381"/>
                <a:gd name="T70" fmla="+- 0 1563 267"/>
                <a:gd name="T71" fmla="*/ 1563 h 1537"/>
                <a:gd name="T72" fmla="+- 0 7540 1159"/>
                <a:gd name="T73" fmla="*/ T72 w 6381"/>
                <a:gd name="T74" fmla="+- 0 507 267"/>
                <a:gd name="T75" fmla="*/ 507 h 1537"/>
                <a:gd name="T76" fmla="+- 0 7528 1159"/>
                <a:gd name="T77" fmla="*/ T76 w 6381"/>
                <a:gd name="T78" fmla="+- 0 431 267"/>
                <a:gd name="T79" fmla="*/ 431 h 1537"/>
                <a:gd name="T80" fmla="+- 0 7494 1159"/>
                <a:gd name="T81" fmla="*/ T80 w 6381"/>
                <a:gd name="T82" fmla="+- 0 365 267"/>
                <a:gd name="T83" fmla="*/ 365 h 1537"/>
                <a:gd name="T84" fmla="+- 0 7442 1159"/>
                <a:gd name="T85" fmla="*/ T84 w 6381"/>
                <a:gd name="T86" fmla="+- 0 313 267"/>
                <a:gd name="T87" fmla="*/ 313 h 1537"/>
                <a:gd name="T88" fmla="+- 0 7376 1159"/>
                <a:gd name="T89" fmla="*/ T88 w 6381"/>
                <a:gd name="T90" fmla="+- 0 279 267"/>
                <a:gd name="T91" fmla="*/ 279 h 1537"/>
                <a:gd name="T92" fmla="+- 0 7300 1159"/>
                <a:gd name="T93" fmla="*/ T92 w 6381"/>
                <a:gd name="T94" fmla="+- 0 267 267"/>
                <a:gd name="T95" fmla="*/ 267 h 1537"/>
                <a:gd name="T96" fmla="+- 0 1399 1159"/>
                <a:gd name="T97" fmla="*/ T96 w 6381"/>
                <a:gd name="T98" fmla="+- 0 267 267"/>
                <a:gd name="T99" fmla="*/ 267 h 15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81" h="1537">
                  <a:moveTo>
                    <a:pt x="240" y="0"/>
                  </a:moveTo>
                  <a:lnTo>
                    <a:pt x="165" y="12"/>
                  </a:lnTo>
                  <a:lnTo>
                    <a:pt x="99" y="46"/>
                  </a:lnTo>
                  <a:lnTo>
                    <a:pt x="47" y="98"/>
                  </a:lnTo>
                  <a:lnTo>
                    <a:pt x="13" y="164"/>
                  </a:lnTo>
                  <a:lnTo>
                    <a:pt x="0" y="240"/>
                  </a:lnTo>
                  <a:lnTo>
                    <a:pt x="0" y="1296"/>
                  </a:lnTo>
                  <a:lnTo>
                    <a:pt x="13" y="1372"/>
                  </a:lnTo>
                  <a:lnTo>
                    <a:pt x="47" y="1438"/>
                  </a:lnTo>
                  <a:lnTo>
                    <a:pt x="99" y="1490"/>
                  </a:lnTo>
                  <a:lnTo>
                    <a:pt x="165" y="1524"/>
                  </a:lnTo>
                  <a:lnTo>
                    <a:pt x="240" y="1536"/>
                  </a:lnTo>
                  <a:lnTo>
                    <a:pt x="6141" y="1536"/>
                  </a:lnTo>
                  <a:lnTo>
                    <a:pt x="6217" y="1524"/>
                  </a:lnTo>
                  <a:lnTo>
                    <a:pt x="6283" y="1490"/>
                  </a:lnTo>
                  <a:lnTo>
                    <a:pt x="6335" y="1438"/>
                  </a:lnTo>
                  <a:lnTo>
                    <a:pt x="6369" y="1372"/>
                  </a:lnTo>
                  <a:lnTo>
                    <a:pt x="6381" y="1296"/>
                  </a:lnTo>
                  <a:lnTo>
                    <a:pt x="6381" y="240"/>
                  </a:lnTo>
                  <a:lnTo>
                    <a:pt x="6369" y="164"/>
                  </a:lnTo>
                  <a:lnTo>
                    <a:pt x="6335" y="98"/>
                  </a:lnTo>
                  <a:lnTo>
                    <a:pt x="6283" y="46"/>
                  </a:lnTo>
                  <a:lnTo>
                    <a:pt x="6217" y="12"/>
                  </a:lnTo>
                  <a:lnTo>
                    <a:pt x="6141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6C3C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6567C216-93E6-3A31-3D49-5F5003015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1" y="405"/>
              <a:ext cx="6401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608013" lvl="0" indent="0" algn="just" defTabSz="914400" rtl="0" eaLnBrk="0" fontAlgn="base" latinLnBrk="0" hangingPunct="0">
                <a:lnSpc>
                  <a:spcPct val="100000"/>
                </a:lnSpc>
                <a:spcBef>
                  <a:spcPts val="9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1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entury Gothic" panose="020B0502020202020204" pitchFamily="34" charset="0"/>
                </a:rPr>
                <a:t>Pamiętaj</a:t>
              </a:r>
              <a:r>
                <a:rPr kumimoji="0" lang="pl-PL" altLang="pl-PL" sz="160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entury Gothic" panose="020B0502020202020204" pitchFamily="34" charset="0"/>
                </a:rPr>
                <a:t>, że rozwiązania technologiczne i różne narzędzia mogą jedynie wspierać dorosłych w ochronie dzieci przed zagrożeniami. Najważniejsza jest rozmowa o tym, co młodzi robią w wirtualnym świecie i faktyczne zainteresowanie ich aktywnościami w sieci.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707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15CD7AE-09F1-DFE2-4672-EFFDB3B6AFF6}"/>
              </a:ext>
            </a:extLst>
          </p:cNvPr>
          <p:cNvSpPr txBox="1"/>
          <p:nvPr/>
        </p:nvSpPr>
        <p:spPr>
          <a:xfrm>
            <a:off x="819807" y="36712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ZABEZPIECZENIA TECHNOLOGICZNE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8BDFE75-92AE-9CF6-E54B-613953CB0E06}"/>
              </a:ext>
            </a:extLst>
          </p:cNvPr>
          <p:cNvSpPr txBox="1"/>
          <p:nvPr/>
        </p:nvSpPr>
        <p:spPr>
          <a:xfrm>
            <a:off x="819807" y="1308002"/>
            <a:ext cx="71995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Pamiętaj:</a:t>
            </a:r>
          </a:p>
          <a:p>
            <a:endParaRPr lang="pl-PL" dirty="0"/>
          </a:p>
          <a:p>
            <a:pPr algn="just"/>
            <a:r>
              <a:rPr lang="pl-PL" dirty="0"/>
              <a:t>•	Oprogramowanie antywirusowe oraz zapory internetowe zwiększają poziom zabezpieczenia danych, które znajdują się na komputerach lub innych urządzeniach, a także zmniejszą ryzyko zainfekowania sprzętu złośliwym oprogramowaniem ściągniętym z Internetu. Takie narzędzia należy aktualizować zgodnie z zaleceniami producentów.</a:t>
            </a:r>
          </a:p>
          <a:p>
            <a:pPr algn="just"/>
            <a:r>
              <a:rPr lang="pl-PL" dirty="0"/>
              <a:t>•	Programy filtrujące mogą pomóc w ograniczeniu dostępu dzieci do stron z materiałami nieprzeznaczonymi dla młodych użytkowników, w tym do pornografii.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021C633-6C86-4D31-E163-64C2C8092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634" y="4785180"/>
            <a:ext cx="5328366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7662060-4518-2097-1F76-72FB9D185BC0}"/>
              </a:ext>
            </a:extLst>
          </p:cNvPr>
          <p:cNvSpPr txBox="1"/>
          <p:nvPr/>
        </p:nvSpPr>
        <p:spPr>
          <a:xfrm>
            <a:off x="2406869" y="40916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GDZIE MOŻESZ UZYSKAĆ POMOC?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0E8F95C-2239-BDD3-610F-2BCD2FBAC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19"/>
          <a:stretch/>
        </p:blipFill>
        <p:spPr>
          <a:xfrm>
            <a:off x="1672596" y="1367658"/>
            <a:ext cx="7827600" cy="51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9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ACAEB8-824B-9251-9AC6-D791F9DC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402" y="1775820"/>
            <a:ext cx="8825660" cy="1653180"/>
          </a:xfrm>
        </p:spPr>
        <p:txBody>
          <a:bodyPr/>
          <a:lstStyle/>
          <a:p>
            <a:r>
              <a:rPr lang="pl-PL" sz="5400" b="1" dirty="0"/>
              <a:t>Dziękuję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83012D-9514-F0DF-ADE9-389189F02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413" y="5670759"/>
            <a:ext cx="6816998" cy="860400"/>
          </a:xfrm>
        </p:spPr>
        <p:txBody>
          <a:bodyPr/>
          <a:lstStyle/>
          <a:p>
            <a:pPr algn="r"/>
            <a:r>
              <a:rPr lang="pl-PL" dirty="0"/>
              <a:t>Prezentacja przygotowana na podstawie materiałów z projektu Ogólnopolskiej Sieci Edukacyjnej </a:t>
            </a:r>
            <a:r>
              <a:rPr lang="pl-PL" b="1" dirty="0" err="1"/>
              <a:t>OSEhero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0952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E65192C-B5A4-5E96-B433-B32BE2381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30793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B6D2531-CE54-9CF5-873C-7CACA993DB49}"/>
              </a:ext>
            </a:extLst>
          </p:cNvPr>
          <p:cNvSpPr txBox="1"/>
          <p:nvPr/>
        </p:nvSpPr>
        <p:spPr>
          <a:xfrm>
            <a:off x="5502730" y="1540067"/>
            <a:ext cx="610455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UWODZENIE DZIECKA PRZEZ INTERNET </a:t>
            </a:r>
          </a:p>
          <a:p>
            <a:pPr algn="ctr"/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(Z ANG. CHILD GROOMING)</a:t>
            </a:r>
          </a:p>
          <a:p>
            <a:pPr algn="ctr"/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Child grooming </a:t>
            </a:r>
            <a:r>
              <a:rPr lang="pl-PL" dirty="0"/>
              <a:t>to proces uwodzenia dziecka </a:t>
            </a:r>
            <a:br>
              <a:rPr lang="pl-PL" dirty="0"/>
            </a:br>
            <a:r>
              <a:rPr lang="pl-PL" dirty="0"/>
              <a:t>z wykorzystaniem nowoczesnych technologii komunikacyjnych, który może przybierać różnorodne formy. Czasami to szybka, jednorazowa seksualizująca reakcja na opublikowane zdjęcia, filmy małoletniego, ale w wielu przypadkach to długotrwały proces, który trwa tygodniami lub miesiącami. Przeważnie prowadzi do wykorzystania seksualnego dziecka w świecie realnym lub do produkcji nielegalnych treści z jego udziałem. W zależności od formy </a:t>
            </a:r>
            <a:r>
              <a:rPr lang="pl-PL" dirty="0" err="1">
                <a:solidFill>
                  <a:schemeClr val="bg2">
                    <a:lumMod val="75000"/>
                  </a:schemeClr>
                </a:solidFill>
              </a:rPr>
              <a:t>child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 groomingu </a:t>
            </a:r>
            <a:r>
              <a:rPr lang="pl-PL" dirty="0"/>
              <a:t>jego konsekwencje mogą być różnorodne, ale każda z nich jest szkodliwa, niebezpieczna i prowadzi do nadużyć wobec młodego człowieka.</a:t>
            </a:r>
          </a:p>
        </p:txBody>
      </p:sp>
    </p:spTree>
    <p:extLst>
      <p:ext uri="{BB962C8B-B14F-4D97-AF65-F5344CB8AC3E}">
        <p14:creationId xmlns:p14="http://schemas.microsoft.com/office/powerpoint/2010/main" val="200621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19A43E0-861F-D900-71B0-00470D72576D}"/>
              </a:ext>
            </a:extLst>
          </p:cNvPr>
          <p:cNvSpPr txBox="1"/>
          <p:nvPr/>
        </p:nvSpPr>
        <p:spPr>
          <a:xfrm>
            <a:off x="262758" y="256429"/>
            <a:ext cx="80719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	Szczególną uwagę należy zwrócić na długotrwały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proces groomingu</a:t>
            </a:r>
            <a:r>
              <a:rPr lang="pl-PL" dirty="0"/>
              <a:t>, który charakteryzuje się pewną sekwencyjnością </a:t>
            </a:r>
            <a:br>
              <a:rPr lang="pl-PL" dirty="0"/>
            </a:br>
            <a:r>
              <a:rPr lang="pl-PL" dirty="0"/>
              <a:t>i można podzielić go na poszczególne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etapy</a:t>
            </a:r>
            <a:r>
              <a:rPr lang="pl-PL" dirty="0"/>
              <a:t> (</a:t>
            </a:r>
            <a:r>
              <a:rPr lang="pl-PL" dirty="0" err="1"/>
              <a:t>Fenik</a:t>
            </a:r>
            <a:r>
              <a:rPr lang="pl-PL" dirty="0"/>
              <a:t>, 2008).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27DCA4D-87CC-78CC-382A-66724FF41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06" y="1450428"/>
            <a:ext cx="9275397" cy="515114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CC9698B-78EA-DC3C-685F-3A6B887F9E0A}"/>
              </a:ext>
            </a:extLst>
          </p:cNvPr>
          <p:cNvSpPr txBox="1"/>
          <p:nvPr/>
        </p:nvSpPr>
        <p:spPr>
          <a:xfrm>
            <a:off x="583306" y="153702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Znalezienie i wybór ofiary, nawiązanie kontaktu, często w trakcie niewinnej rozmowy.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FD16283-F57C-D544-165F-C71B9567A0C4}"/>
              </a:ext>
            </a:extLst>
          </p:cNvPr>
          <p:cNvSpPr txBox="1"/>
          <p:nvPr/>
        </p:nvSpPr>
        <p:spPr>
          <a:xfrm>
            <a:off x="583306" y="253232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Zaprzyjaźnienie się z ofiarą, budowanie przyjacielskiej relacji, zdobycie zaufania.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E5FBDE5-E152-0264-4E32-5A72DD43F784}"/>
              </a:ext>
            </a:extLst>
          </p:cNvPr>
          <p:cNvSpPr txBox="1"/>
          <p:nvPr/>
        </p:nvSpPr>
        <p:spPr>
          <a:xfrm>
            <a:off x="583306" y="3571645"/>
            <a:ext cx="6448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Kontrolowanie i sprawdzanie, czy dziecko mówi komuś o relacji, izolowanie go od innych (przyjaciół, rodziny).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124E863-39A1-84BB-C482-760ED042B0C1}"/>
              </a:ext>
            </a:extLst>
          </p:cNvPr>
          <p:cNvSpPr txBox="1"/>
          <p:nvPr/>
        </p:nvSpPr>
        <p:spPr>
          <a:xfrm>
            <a:off x="583306" y="4610962"/>
            <a:ext cx="75779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Zbudowanie bliskiej i emocjonalnej więzi z dzieckiem, pojawienie się wątków erotycznych, namawianie do wysłania zdjęć, prezentowanie ofierze treści o charakterze pornograficznym.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32BD14E-57D3-66A1-DF5B-776AB4C0DA78}"/>
              </a:ext>
            </a:extLst>
          </p:cNvPr>
          <p:cNvSpPr txBox="1"/>
          <p:nvPr/>
        </p:nvSpPr>
        <p:spPr>
          <a:xfrm>
            <a:off x="583306" y="5896501"/>
            <a:ext cx="8360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Uzyskanie kontroli (najczęściej psychologicznej) nad dzieckiem, dążenie do spotkania i/lub wykorzystania ofiary w realu za pośrednictwem Internetu.</a:t>
            </a:r>
          </a:p>
        </p:txBody>
      </p:sp>
    </p:spTree>
    <p:extLst>
      <p:ext uri="{BB962C8B-B14F-4D97-AF65-F5344CB8AC3E}">
        <p14:creationId xmlns:p14="http://schemas.microsoft.com/office/powerpoint/2010/main" val="377000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BD744D0-5407-51B0-0318-273748C6A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152" y="4772002"/>
            <a:ext cx="6957848" cy="210964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B270FCF-7972-081F-4174-4AFCEA421BAD}"/>
              </a:ext>
            </a:extLst>
          </p:cNvPr>
          <p:cNvSpPr txBox="1"/>
          <p:nvPr/>
        </p:nvSpPr>
        <p:spPr>
          <a:xfrm>
            <a:off x="515007" y="664450"/>
            <a:ext cx="8839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bg2">
                    <a:lumMod val="75000"/>
                  </a:schemeClr>
                </a:solidFill>
              </a:rPr>
              <a:t>Zachowania dziecka, które mogą świadczyć o tym, że jest uwodzone:</a:t>
            </a:r>
          </a:p>
          <a:p>
            <a:pPr algn="just"/>
            <a:r>
              <a:rPr lang="pl-PL" sz="2000" b="1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pl-PL" sz="2000" dirty="0"/>
              <a:t>spędza dużo czasu na rozmowach online z osobami, których nie znają jego rodzice oraz najbliższe otoczenie;</a:t>
            </a:r>
          </a:p>
          <a:p>
            <a:r>
              <a:rPr lang="pl-PL" sz="2000" b="1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pl-PL" sz="2000" dirty="0"/>
              <a:t>unika rozmów o tym, z kim rozmawia;</a:t>
            </a:r>
          </a:p>
          <a:p>
            <a:pPr algn="just"/>
            <a:r>
              <a:rPr lang="pl-PL" sz="2000" b="1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pl-PL" sz="2000" dirty="0"/>
              <a:t>ogranicza kontakty z dotychczasowymi znajomymi;</a:t>
            </a:r>
          </a:p>
          <a:p>
            <a:pPr algn="just"/>
            <a:r>
              <a:rPr lang="pl-PL" sz="2000" b="1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pl-PL" sz="2000" dirty="0"/>
              <a:t>posiada nowe sprzęty, kosmetyki, ale również gry, doładowania w grach lub inne gadżety;</a:t>
            </a:r>
          </a:p>
          <a:p>
            <a:r>
              <a:rPr lang="pl-PL" sz="2000" b="1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pl-PL" sz="2000" dirty="0"/>
              <a:t>jest zamknięte w sobie, wycofane;</a:t>
            </a:r>
          </a:p>
          <a:p>
            <a:r>
              <a:rPr lang="pl-PL" sz="2000" b="1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pl-PL" sz="2000" dirty="0"/>
              <a:t>zachowuje się inaczej niż zwykle;</a:t>
            </a:r>
          </a:p>
          <a:p>
            <a:r>
              <a:rPr lang="pl-PL" sz="2000" b="1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pl-PL" sz="2000" dirty="0"/>
              <a:t>posiada, ogląda lub otrzymuje materiały pornograficzne;</a:t>
            </a:r>
          </a:p>
          <a:p>
            <a:pPr algn="just"/>
            <a:r>
              <a:rPr lang="pl-PL" sz="2000" b="1" dirty="0">
                <a:solidFill>
                  <a:schemeClr val="bg2">
                    <a:lumMod val="75000"/>
                  </a:schemeClr>
                </a:solidFill>
              </a:rPr>
              <a:t>•	</a:t>
            </a:r>
            <a:r>
              <a:rPr lang="pl-PL" sz="2000" dirty="0"/>
              <a:t>porusza tematy związane z seksualnością, seksem, używa zwrotów i języka typowego dla osób dorosłych.</a:t>
            </a:r>
          </a:p>
        </p:txBody>
      </p:sp>
    </p:spTree>
    <p:extLst>
      <p:ext uri="{BB962C8B-B14F-4D97-AF65-F5344CB8AC3E}">
        <p14:creationId xmlns:p14="http://schemas.microsoft.com/office/powerpoint/2010/main" val="58860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377220E-BFAD-96F0-8D76-357D7422C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24724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69F0B90-440D-53D6-9E52-A1BADF072ED1}"/>
              </a:ext>
            </a:extLst>
          </p:cNvPr>
          <p:cNvSpPr txBox="1"/>
          <p:nvPr/>
        </p:nvSpPr>
        <p:spPr>
          <a:xfrm>
            <a:off x="5339255" y="1581238"/>
            <a:ext cx="64008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Wskazówki dla rodziców, których dziecko nawiązało niebezpieczną relację online:</a:t>
            </a:r>
          </a:p>
          <a:p>
            <a:pPr algn="just"/>
            <a:r>
              <a:rPr lang="pl-PL" dirty="0"/>
              <a:t>1.	Przeprowadź szczerą rozmowę w bezpiecznej atmosferze.</a:t>
            </a:r>
          </a:p>
          <a:p>
            <a:r>
              <a:rPr lang="pl-PL" dirty="0"/>
              <a:t>2.	Udziel dziecku potrzebnego wsparcia.</a:t>
            </a:r>
          </a:p>
          <a:p>
            <a:r>
              <a:rPr lang="pl-PL" dirty="0"/>
              <a:t>3.	Otocz dziecko opieką.</a:t>
            </a:r>
          </a:p>
          <a:p>
            <a:r>
              <a:rPr lang="pl-PL" dirty="0"/>
              <a:t>4.	Poinformuj, jak należy sprawę zgłosić na policję.</a:t>
            </a:r>
          </a:p>
          <a:p>
            <a:pPr algn="just"/>
            <a:r>
              <a:rPr lang="pl-PL" dirty="0"/>
              <a:t>5.	Skontaktuj się z administratorami serwisów, na których pojawiły się treści, oraz zabezpiecz dane techniczne.</a:t>
            </a:r>
          </a:p>
          <a:p>
            <a:pPr algn="just"/>
            <a:r>
              <a:rPr lang="pl-PL" dirty="0"/>
              <a:t>6.	Ogranicz dziecku korzystanie z mediów społecznościowych.</a:t>
            </a:r>
          </a:p>
          <a:p>
            <a:pPr algn="just"/>
            <a:r>
              <a:rPr lang="pl-PL" dirty="0"/>
              <a:t>7.	Skonfiguruj ustawienia prywatności w taki sposób, aby profil dziecka był niewidoczny lub niedostępny dla osób spoza listy jego znajomych.</a:t>
            </a:r>
          </a:p>
        </p:txBody>
      </p:sp>
    </p:spTree>
    <p:extLst>
      <p:ext uri="{BB962C8B-B14F-4D97-AF65-F5344CB8AC3E}">
        <p14:creationId xmlns:p14="http://schemas.microsoft.com/office/powerpoint/2010/main" val="338119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031FF32-F54C-3DE9-8EA3-F4392D029C9C}"/>
              </a:ext>
            </a:extLst>
          </p:cNvPr>
          <p:cNvSpPr txBox="1"/>
          <p:nvPr/>
        </p:nvSpPr>
        <p:spPr>
          <a:xfrm>
            <a:off x="388883" y="172346"/>
            <a:ext cx="9627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Pamiętaj</a:t>
            </a:r>
            <a:r>
              <a:rPr lang="pl-PL" dirty="0"/>
              <a:t>, że </a:t>
            </a:r>
            <a:r>
              <a:rPr lang="pl-PL" sz="2000" b="1" dirty="0">
                <a:solidFill>
                  <a:schemeClr val="bg2">
                    <a:lumMod val="75000"/>
                  </a:schemeClr>
                </a:solidFill>
              </a:rPr>
              <a:t>Child grooming</a:t>
            </a:r>
            <a:r>
              <a:rPr lang="pl-PL" dirty="0"/>
              <a:t>, czyli uwodzenie dziecka przez Internet, </a:t>
            </a:r>
            <a:r>
              <a:rPr lang="pl-PL" b="1" dirty="0"/>
              <a:t>jest przestępstwem ściganym z urzędu</a:t>
            </a:r>
            <a:r>
              <a:rPr lang="pl-PL" dirty="0"/>
              <a:t>. Szkoła ma obowiązek zawiadomić policję, jeśli taki proceder pojawi się na jej terenie.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F53ED22-2E80-5E47-7BB7-A762DF0E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22" y="1470621"/>
            <a:ext cx="7835155" cy="505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4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9BC82DD-5516-0B37-9154-3EF868594392}"/>
              </a:ext>
            </a:extLst>
          </p:cNvPr>
          <p:cNvSpPr txBox="1"/>
          <p:nvPr/>
        </p:nvSpPr>
        <p:spPr>
          <a:xfrm>
            <a:off x="462456" y="328804"/>
            <a:ext cx="3426372" cy="34163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pl-PL" sz="2400" b="1" dirty="0"/>
              <a:t>Procedura reagowania wobec niebezpiecznych kontaktów w Internecie, w szczególności zjawiska uwodzenia dzieci w Internecie 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(Child grooming)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563E78A-3E1A-6800-481A-C58BDB5B6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38" y="68071"/>
            <a:ext cx="6011917" cy="67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0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3F8EF3E-CCA2-8C0B-3132-FF891949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30793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F0BD8C5-D418-BEA4-B85A-E2FC6FD70366}"/>
              </a:ext>
            </a:extLst>
          </p:cNvPr>
          <p:cNvSpPr txBox="1"/>
          <p:nvPr/>
        </p:nvSpPr>
        <p:spPr>
          <a:xfrm>
            <a:off x="5213131" y="1378914"/>
            <a:ext cx="648488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SEXTING I SEXTORTION</a:t>
            </a:r>
          </a:p>
          <a:p>
            <a:endParaRPr lang="pl-PL" sz="100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pl-PL" sz="2000" dirty="0" err="1">
                <a:solidFill>
                  <a:schemeClr val="bg2">
                    <a:lumMod val="75000"/>
                  </a:schemeClr>
                </a:solidFill>
              </a:rPr>
              <a:t>Sexting</a:t>
            </a:r>
            <a:r>
              <a:rPr lang="pl-PL" sz="2000" dirty="0">
                <a:solidFill>
                  <a:schemeClr val="bg2">
                    <a:lumMod val="75000"/>
                  </a:schemeClr>
                </a:solidFill>
              </a:rPr>
              <a:t> i </a:t>
            </a:r>
            <a:r>
              <a:rPr lang="pl-PL" sz="2000" dirty="0" err="1">
                <a:solidFill>
                  <a:schemeClr val="bg2">
                    <a:lumMod val="75000"/>
                  </a:schemeClr>
                </a:solidFill>
              </a:rPr>
              <a:t>sextortion</a:t>
            </a:r>
            <a:r>
              <a:rPr lang="pl-PL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dirty="0"/>
              <a:t>to kolejne zjawiska, które mogą wpływać na powstawanie treści erotycznych lub pornograficznych produkowanych przez dzieci i młodzież samodzielnie. W wielu przypadkach </a:t>
            </a:r>
            <a:r>
              <a:rPr lang="pl-PL" dirty="0" err="1"/>
              <a:t>sextortion</a:t>
            </a:r>
            <a:r>
              <a:rPr lang="pl-PL" dirty="0"/>
              <a:t> jest skutkiem </a:t>
            </a:r>
            <a:r>
              <a:rPr lang="pl-PL" dirty="0" err="1"/>
              <a:t>sexitngu</a:t>
            </a:r>
            <a:r>
              <a:rPr lang="pl-PL" dirty="0"/>
              <a:t>, który polega na przesyłaniu nagich, intymnych materiałów do innych osób.</a:t>
            </a:r>
          </a:p>
          <a:p>
            <a:endParaRPr lang="pl-PL" dirty="0"/>
          </a:p>
          <a:p>
            <a:pPr algn="just"/>
            <a:r>
              <a:rPr lang="pl-PL" sz="2000" dirty="0" err="1">
                <a:solidFill>
                  <a:schemeClr val="bg2">
                    <a:lumMod val="75000"/>
                  </a:schemeClr>
                </a:solidFill>
              </a:rPr>
              <a:t>Sextortion</a:t>
            </a:r>
            <a:r>
              <a:rPr lang="pl-PL" dirty="0"/>
              <a:t> to pozyskanie od ofiary materiałów o charakterze seksualnym  i późniejsze wymuszenie okupu (pieniędzy lub kolejnych treści pod groźbą ich opublikowania lub dalszego rozpowszechniania). Ofiarami mogą być nie tylko dzieci czy młodzież, ale również dorośli, bez względu na płeć.</a:t>
            </a:r>
          </a:p>
        </p:txBody>
      </p:sp>
    </p:spTree>
    <p:extLst>
      <p:ext uri="{BB962C8B-B14F-4D97-AF65-F5344CB8AC3E}">
        <p14:creationId xmlns:p14="http://schemas.microsoft.com/office/powerpoint/2010/main" val="319476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ADED59F-D5C2-2E59-82BD-B5D7175A3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619" y="4258000"/>
            <a:ext cx="4552381" cy="2600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FE87DF7-8C2B-1434-0BE0-CD4C30679CC0}"/>
              </a:ext>
            </a:extLst>
          </p:cNvPr>
          <p:cNvSpPr txBox="1"/>
          <p:nvPr/>
        </p:nvSpPr>
        <p:spPr>
          <a:xfrm>
            <a:off x="599088" y="474345"/>
            <a:ext cx="661100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Ofiarą </a:t>
            </a:r>
            <a:r>
              <a:rPr lang="pl-PL" b="1" dirty="0" err="1">
                <a:solidFill>
                  <a:schemeClr val="bg2">
                    <a:lumMod val="75000"/>
                  </a:schemeClr>
                </a:solidFill>
              </a:rPr>
              <a:t>sextortion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 może zostać każdy. Szczególnie narażone są osoby młode, które:</a:t>
            </a:r>
          </a:p>
          <a:p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dirty="0"/>
              <a:t>•	są podatne na wpływy innych i manipulację;</a:t>
            </a:r>
          </a:p>
          <a:p>
            <a:pPr algn="just"/>
            <a:r>
              <a:rPr lang="pl-PL" dirty="0"/>
              <a:t>•	nie mają zbyt wielu przyjaciół, dlatego chętnie szukają kontaktów online;</a:t>
            </a:r>
          </a:p>
          <a:p>
            <a:pPr algn="just"/>
            <a:r>
              <a:rPr lang="pl-PL" dirty="0"/>
              <a:t>•	nie są dostatecznie kontrolowane przez rodziców (ich rodzice lub opiekunowie nie sprawują kontroli rodzicielskiej lub sprawują ją na bardzo niskim poziomie);</a:t>
            </a:r>
          </a:p>
          <a:p>
            <a:pPr algn="just"/>
            <a:r>
              <a:rPr lang="pl-PL" dirty="0"/>
              <a:t>•	są gotowe do dzielenia się treściami o charakterze seksualnym;</a:t>
            </a:r>
          </a:p>
          <a:p>
            <a:r>
              <a:rPr lang="pl-PL" dirty="0"/>
              <a:t>•	znaczną ilość czasu spędzają online;</a:t>
            </a:r>
          </a:p>
          <a:p>
            <a:pPr algn="just"/>
            <a:r>
              <a:rPr lang="pl-PL" dirty="0"/>
              <a:t>•	korzystają z różnych portali i serwisów społecznościowych, głównie poprzez urządzenia mobilne;</a:t>
            </a:r>
          </a:p>
          <a:p>
            <a:pPr algn="just"/>
            <a:r>
              <a:rPr lang="pl-PL" dirty="0"/>
              <a:t>•	nawiązują kontakty i zaprzyjaźniają się </a:t>
            </a:r>
            <a:br>
              <a:rPr lang="pl-PL" dirty="0"/>
            </a:br>
            <a:r>
              <a:rPr lang="pl-PL" dirty="0"/>
              <a:t>z nieznajomymi;</a:t>
            </a:r>
          </a:p>
          <a:p>
            <a:pPr algn="just"/>
            <a:r>
              <a:rPr lang="pl-PL" dirty="0"/>
              <a:t>•	podejmują rozmowy o charakterze seksualnym </a:t>
            </a:r>
            <a:br>
              <a:rPr lang="pl-PL" dirty="0"/>
            </a:br>
            <a:r>
              <a:rPr lang="pl-PL" dirty="0"/>
              <a:t>z osobami poznanymi w sieci;</a:t>
            </a:r>
          </a:p>
          <a:p>
            <a:r>
              <a:rPr lang="pl-PL" dirty="0"/>
              <a:t>•	nie mają wiedzy i umiejętności technicznych (Europol, 2017).</a:t>
            </a:r>
          </a:p>
        </p:txBody>
      </p:sp>
    </p:spTree>
    <p:extLst>
      <p:ext uri="{BB962C8B-B14F-4D97-AF65-F5344CB8AC3E}">
        <p14:creationId xmlns:p14="http://schemas.microsoft.com/office/powerpoint/2010/main" val="177317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</TotalTime>
  <Words>1806</Words>
  <Application>Microsoft Office PowerPoint</Application>
  <PresentationFormat>Panoramiczny</PresentationFormat>
  <Paragraphs>99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Trebuchet MS</vt:lpstr>
      <vt:lpstr>Wingdings 3</vt:lpstr>
      <vt:lpstr>Jon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Zagroba</dc:creator>
  <cp:lastModifiedBy>Aleksandra Zagroba</cp:lastModifiedBy>
  <cp:revision>5</cp:revision>
  <dcterms:created xsi:type="dcterms:W3CDTF">2022-12-06T16:47:53Z</dcterms:created>
  <dcterms:modified xsi:type="dcterms:W3CDTF">2022-12-11T15:36:16Z</dcterms:modified>
</cp:coreProperties>
</file>